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tags/tag64.xml" ContentType="application/vnd.openxmlformats-officedocument.presentationml.tags+xml"/>
  <Override PartName="/ppt/notesSlides/notesSlide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70.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8" r:id="rId3"/>
    <p:sldId id="259" r:id="rId4"/>
    <p:sldId id="260" r:id="rId5"/>
    <p:sldId id="263" r:id="rId6"/>
    <p:sldId id="261" r:id="rId7"/>
    <p:sldId id="264" r:id="rId8"/>
    <p:sldId id="291" r:id="rId9"/>
    <p:sldId id="267" r:id="rId10"/>
    <p:sldId id="262" r:id="rId11"/>
    <p:sldId id="269" r:id="rId12"/>
    <p:sldId id="266" r:id="rId13"/>
    <p:sldId id="270" r:id="rId14"/>
    <p:sldId id="272" r:id="rId15"/>
    <p:sldId id="273" r:id="rId16"/>
    <p:sldId id="297" r:id="rId17"/>
    <p:sldId id="298" r:id="rId18"/>
    <p:sldId id="299" r:id="rId19"/>
    <p:sldId id="300" r:id="rId20"/>
    <p:sldId id="301" r:id="rId21"/>
    <p:sldId id="302" r:id="rId22"/>
    <p:sldId id="303" r:id="rId23"/>
    <p:sldId id="304" r:id="rId24"/>
    <p:sldId id="305" r:id="rId25"/>
    <p:sldId id="306" r:id="rId26"/>
    <p:sldId id="294" r:id="rId27"/>
    <p:sldId id="275" r:id="rId28"/>
    <p:sldId id="295" r:id="rId29"/>
    <p:sldId id="296"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2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E4D8A"/>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7" autoAdjust="0"/>
    <p:restoredTop sz="76847" autoAdjust="0"/>
  </p:normalViewPr>
  <p:slideViewPr>
    <p:cSldViewPr snapToGrid="0" showGuides="1">
      <p:cViewPr varScale="1">
        <p:scale>
          <a:sx n="81" d="100"/>
          <a:sy n="81" d="100"/>
        </p:scale>
        <p:origin x="747" y="41"/>
      </p:cViewPr>
      <p:guideLst>
        <p:guide orient="horz" pos="2160"/>
        <p:guide pos="382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EDF7E0-0643-4323-8848-0C8A2CDAC409}" type="datetimeFigureOut">
              <a:rPr lang="zh-CN" altLang="en-US" smtClean="0"/>
              <a:t>2024/11/26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2E1DF6-A4C6-4A13-8938-B8A8D872515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2E1DF6-A4C6-4A13-8938-B8A8D8725155}"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82E9B-627B-D12B-CA58-5BF87F7405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8D4419-9E82-0199-A5D4-BB84CC0FBA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22DF72-ABAD-CB4B-29B1-D12B48CF0CE4}"/>
              </a:ext>
            </a:extLst>
          </p:cNvPr>
          <p:cNvSpPr>
            <a:spLocks noGrp="1"/>
          </p:cNvSpPr>
          <p:nvPr>
            <p:ph type="body" idx="1"/>
          </p:nvPr>
        </p:nvSpPr>
        <p:spPr/>
        <p:txBody>
          <a:bodyPr/>
          <a:lstStyle/>
          <a:p>
            <a:r>
              <a:rPr lang="zh-CN" altLang="en-US" dirty="0"/>
              <a:t>在每一层膨胀卷积后增加</a:t>
            </a:r>
            <a:r>
              <a:rPr lang="en-US" altLang="zh-CN" dirty="0"/>
              <a:t>Attention</a:t>
            </a:r>
            <a:r>
              <a:rPr lang="zh-CN" altLang="en-US" dirty="0"/>
              <a:t>层改进的结果如图</a:t>
            </a:r>
          </a:p>
        </p:txBody>
      </p:sp>
      <p:sp>
        <p:nvSpPr>
          <p:cNvPr id="4" name="灯片编号占位符 3">
            <a:extLst>
              <a:ext uri="{FF2B5EF4-FFF2-40B4-BE49-F238E27FC236}">
                <a16:creationId xmlns:a16="http://schemas.microsoft.com/office/drawing/2014/main" id="{92473E30-9C3C-D5DA-1E59-985C334E98A9}"/>
              </a:ext>
            </a:extLst>
          </p:cNvPr>
          <p:cNvSpPr>
            <a:spLocks noGrp="1"/>
          </p:cNvSpPr>
          <p:nvPr>
            <p:ph type="sldNum" sz="quarter" idx="5"/>
          </p:nvPr>
        </p:nvSpPr>
        <p:spPr/>
        <p:txBody>
          <a:bodyPr/>
          <a:lstStyle/>
          <a:p>
            <a:fld id="{D52E1DF6-A4C6-4A13-8938-B8A8D8725155}" type="slidenum">
              <a:rPr lang="zh-CN" altLang="en-US" smtClean="0"/>
              <a:t>19</a:t>
            </a:fld>
            <a:endParaRPr lang="zh-CN" altLang="en-US"/>
          </a:p>
        </p:txBody>
      </p:sp>
    </p:spTree>
    <p:extLst>
      <p:ext uri="{BB962C8B-B14F-4D97-AF65-F5344CB8AC3E}">
        <p14:creationId xmlns:p14="http://schemas.microsoft.com/office/powerpoint/2010/main" val="725859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19709-FB26-AC40-9D19-6AAFB4AA1B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9193BDB-D319-FD9D-3AE8-3131A0ED92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5A78F45-490A-7F4D-7CB0-B192E4EB13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mn-ea"/>
              </a:rPr>
              <a:t>Transformer</a:t>
            </a:r>
            <a:r>
              <a:rPr lang="zh-CN" altLang="en-US" sz="1200" dirty="0">
                <a:latin typeface="+mn-ea"/>
              </a:rPr>
              <a:t>架构近年来在时间序列和视频建模中表现出了卓越的能力，其关键特性在于多头自注意力机制能够灵活捕捉时间步之间的长短期依赖。将</a:t>
            </a:r>
            <a:r>
              <a:rPr lang="en-US" altLang="zh-CN" sz="1200" dirty="0">
                <a:latin typeface="+mn-ea"/>
              </a:rPr>
              <a:t>Transformer</a:t>
            </a:r>
            <a:r>
              <a:rPr lang="zh-CN" altLang="en-US" sz="1200" dirty="0">
                <a:latin typeface="+mn-ea"/>
              </a:rPr>
              <a:t>与</a:t>
            </a:r>
            <a:r>
              <a:rPr lang="en-US" altLang="zh-CN" sz="1200" dirty="0">
                <a:latin typeface="+mn-ea"/>
              </a:rPr>
              <a:t>MS-TCN++</a:t>
            </a:r>
            <a:r>
              <a:rPr lang="zh-CN" altLang="en-US" sz="1200" dirty="0">
                <a:latin typeface="+mn-ea"/>
              </a:rPr>
              <a:t>结合，可以显著增强模型处理非线性时间依赖的能力。</a:t>
            </a:r>
          </a:p>
          <a:p>
            <a:endParaRPr lang="zh-CN" altLang="en-US" dirty="0"/>
          </a:p>
        </p:txBody>
      </p:sp>
      <p:sp>
        <p:nvSpPr>
          <p:cNvPr id="4" name="灯片编号占位符 3">
            <a:extLst>
              <a:ext uri="{FF2B5EF4-FFF2-40B4-BE49-F238E27FC236}">
                <a16:creationId xmlns:a16="http://schemas.microsoft.com/office/drawing/2014/main" id="{D480BEFF-C265-33BF-6385-5A7EFFEB5867}"/>
              </a:ext>
            </a:extLst>
          </p:cNvPr>
          <p:cNvSpPr>
            <a:spLocks noGrp="1"/>
          </p:cNvSpPr>
          <p:nvPr>
            <p:ph type="sldNum" sz="quarter" idx="5"/>
          </p:nvPr>
        </p:nvSpPr>
        <p:spPr/>
        <p:txBody>
          <a:bodyPr/>
          <a:lstStyle/>
          <a:p>
            <a:fld id="{D52E1DF6-A4C6-4A13-8938-B8A8D8725155}" type="slidenum">
              <a:rPr lang="zh-CN" altLang="en-US" smtClean="0"/>
              <a:t>20</a:t>
            </a:fld>
            <a:endParaRPr lang="zh-CN" altLang="en-US"/>
          </a:p>
        </p:txBody>
      </p:sp>
    </p:spTree>
    <p:extLst>
      <p:ext uri="{BB962C8B-B14F-4D97-AF65-F5344CB8AC3E}">
        <p14:creationId xmlns:p14="http://schemas.microsoft.com/office/powerpoint/2010/main" val="1631678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348C3-EE09-DB10-9DB4-DFBE87DED4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CEE064-EECE-75AC-5824-22A7FE735A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A5F462-674A-1E9A-F9D5-297E132777A9}"/>
              </a:ext>
            </a:extLst>
          </p:cNvPr>
          <p:cNvSpPr>
            <a:spLocks noGrp="1"/>
          </p:cNvSpPr>
          <p:nvPr>
            <p:ph type="body" idx="1"/>
          </p:nvPr>
        </p:nvSpPr>
        <p:spPr/>
        <p:txBody>
          <a:bodyPr/>
          <a:lstStyle/>
          <a:p>
            <a:r>
              <a:rPr lang="en-US" altLang="zh-CN" dirty="0"/>
              <a:t>Local Attention</a:t>
            </a:r>
            <a:r>
              <a:rPr lang="zh-CN" altLang="en-US" dirty="0"/>
              <a:t>的结果如图</a:t>
            </a:r>
          </a:p>
        </p:txBody>
      </p:sp>
      <p:sp>
        <p:nvSpPr>
          <p:cNvPr id="4" name="灯片编号占位符 3">
            <a:extLst>
              <a:ext uri="{FF2B5EF4-FFF2-40B4-BE49-F238E27FC236}">
                <a16:creationId xmlns:a16="http://schemas.microsoft.com/office/drawing/2014/main" id="{972EEA0E-4BEB-12F7-52CA-8D8227954D07}"/>
              </a:ext>
            </a:extLst>
          </p:cNvPr>
          <p:cNvSpPr>
            <a:spLocks noGrp="1"/>
          </p:cNvSpPr>
          <p:nvPr>
            <p:ph type="sldNum" sz="quarter" idx="5"/>
          </p:nvPr>
        </p:nvSpPr>
        <p:spPr/>
        <p:txBody>
          <a:bodyPr/>
          <a:lstStyle/>
          <a:p>
            <a:fld id="{D52E1DF6-A4C6-4A13-8938-B8A8D8725155}" type="slidenum">
              <a:rPr lang="zh-CN" altLang="en-US" smtClean="0"/>
              <a:t>21</a:t>
            </a:fld>
            <a:endParaRPr lang="zh-CN" altLang="en-US"/>
          </a:p>
        </p:txBody>
      </p:sp>
    </p:spTree>
    <p:extLst>
      <p:ext uri="{BB962C8B-B14F-4D97-AF65-F5344CB8AC3E}">
        <p14:creationId xmlns:p14="http://schemas.microsoft.com/office/powerpoint/2010/main" val="533401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我们将</a:t>
            </a:r>
            <a:r>
              <a:rPr lang="en-US" altLang="zh-CN" dirty="0" err="1"/>
              <a:t>Prediction_Generation</a:t>
            </a:r>
            <a:r>
              <a:rPr lang="zh-CN" altLang="en-US" dirty="0"/>
              <a:t>的膨胀卷积改为了</a:t>
            </a:r>
            <a:r>
              <a:rPr lang="en-US" altLang="zh-CN" dirty="0"/>
              <a:t>Vision Mamba</a:t>
            </a:r>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52E1DF6-A4C6-4A13-8938-B8A8D8725155}" type="slidenum">
              <a:rPr lang="zh-CN" altLang="en-US" smtClean="0"/>
              <a:t>22</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4422-82A7-C98F-1607-DD28807C2A2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013E246-C251-639E-B29B-E26FB426AE5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CCE62A5-EBA9-C76D-6868-FD7E44B65B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改用</a:t>
            </a:r>
            <a:r>
              <a:rPr lang="en-US" altLang="zh-CN" dirty="0"/>
              <a:t>Vision Mamba</a:t>
            </a:r>
            <a:r>
              <a:rPr lang="zh-CN" altLang="en-US" dirty="0"/>
              <a:t>架构，训练的拟合能力明显提升</a:t>
            </a:r>
          </a:p>
          <a:p>
            <a:endParaRPr lang="zh-CN" altLang="en-US" dirty="0"/>
          </a:p>
          <a:p>
            <a:endParaRPr lang="zh-CN" altLang="en-US" dirty="0"/>
          </a:p>
        </p:txBody>
      </p:sp>
      <p:sp>
        <p:nvSpPr>
          <p:cNvPr id="4" name="灯片编号占位符 3">
            <a:extLst>
              <a:ext uri="{FF2B5EF4-FFF2-40B4-BE49-F238E27FC236}">
                <a16:creationId xmlns:a16="http://schemas.microsoft.com/office/drawing/2014/main" id="{F1444198-C4EB-F010-09D6-28F9389E1D33}"/>
              </a:ext>
            </a:extLst>
          </p:cNvPr>
          <p:cNvSpPr>
            <a:spLocks noGrp="1"/>
          </p:cNvSpPr>
          <p:nvPr>
            <p:ph type="sldNum" sz="quarter" idx="5"/>
          </p:nvPr>
        </p:nvSpPr>
        <p:spPr/>
        <p:txBody>
          <a:bodyPr/>
          <a:lstStyle/>
          <a:p>
            <a:fld id="{D52E1DF6-A4C6-4A13-8938-B8A8D8725155}" type="slidenum">
              <a:rPr lang="zh-CN" altLang="en-US" smtClean="0"/>
              <a:t>23</a:t>
            </a:fld>
            <a:endParaRPr lang="zh-CN" altLang="en-US"/>
          </a:p>
        </p:txBody>
      </p:sp>
    </p:spTree>
    <p:extLst>
      <p:ext uri="{BB962C8B-B14F-4D97-AF65-F5344CB8AC3E}">
        <p14:creationId xmlns:p14="http://schemas.microsoft.com/office/powerpoint/2010/main" val="39746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CC94F-AA36-985B-32C8-7F3D8E82D4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D5D940A-6CEF-E12E-8050-5709D84CA1E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3B0EC93-EEE5-38BB-E3C5-FE2CF9F9251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Mamba</a:t>
            </a:r>
            <a:r>
              <a:rPr lang="zh-CN" altLang="en-US" dirty="0"/>
              <a:t>改进结果如图</a:t>
            </a:r>
          </a:p>
          <a:p>
            <a:endParaRPr lang="zh-CN" altLang="en-US" dirty="0"/>
          </a:p>
        </p:txBody>
      </p:sp>
      <p:sp>
        <p:nvSpPr>
          <p:cNvPr id="4" name="灯片编号占位符 3">
            <a:extLst>
              <a:ext uri="{FF2B5EF4-FFF2-40B4-BE49-F238E27FC236}">
                <a16:creationId xmlns:a16="http://schemas.microsoft.com/office/drawing/2014/main" id="{31F80B19-D524-5408-955C-C55F8815281D}"/>
              </a:ext>
            </a:extLst>
          </p:cNvPr>
          <p:cNvSpPr>
            <a:spLocks noGrp="1"/>
          </p:cNvSpPr>
          <p:nvPr>
            <p:ph type="sldNum" sz="quarter" idx="5"/>
          </p:nvPr>
        </p:nvSpPr>
        <p:spPr/>
        <p:txBody>
          <a:bodyPr/>
          <a:lstStyle/>
          <a:p>
            <a:fld id="{D52E1DF6-A4C6-4A13-8938-B8A8D8725155}" type="slidenum">
              <a:rPr lang="zh-CN" altLang="en-US" smtClean="0"/>
              <a:t>24</a:t>
            </a:fld>
            <a:endParaRPr lang="zh-CN" altLang="en-US"/>
          </a:p>
        </p:txBody>
      </p:sp>
    </p:spTree>
    <p:extLst>
      <p:ext uri="{BB962C8B-B14F-4D97-AF65-F5344CB8AC3E}">
        <p14:creationId xmlns:p14="http://schemas.microsoft.com/office/powerpoint/2010/main" val="3658263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这个是总的改进后的训练结果，</a:t>
            </a:r>
            <a:r>
              <a:rPr lang="zh-CN" altLang="en-US" sz="1200" dirty="0">
                <a:latin typeface="+mn-ea"/>
              </a:rPr>
              <a:t>除了</a:t>
            </a:r>
            <a:r>
              <a:rPr lang="en-US" altLang="zh-CN" sz="1200" dirty="0">
                <a:latin typeface="+mn-ea"/>
              </a:rPr>
              <a:t>Global-Attention</a:t>
            </a:r>
            <a:r>
              <a:rPr lang="zh-CN" altLang="en-US" sz="1200" dirty="0">
                <a:latin typeface="+mn-ea"/>
              </a:rPr>
              <a:t>外所有训练集准确率增加，模型拟合能力增强</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52E1DF6-A4C6-4A13-8938-B8A8D8725155}" type="slidenum">
              <a:rPr lang="zh-CN" altLang="en-US" smtClean="0"/>
              <a:t>25</a:t>
            </a:fld>
            <a:endParaRPr lang="zh-CN" altLang="en-US"/>
          </a:p>
        </p:txBody>
      </p:sp>
    </p:spTree>
    <p:extLst>
      <p:ext uri="{BB962C8B-B14F-4D97-AF65-F5344CB8AC3E}">
        <p14:creationId xmlns:p14="http://schemas.microsoft.com/office/powerpoint/2010/main" val="815910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我们在测试集上测试了改进架构的泛化能力，虽然一些改进的指标不如原来的模型，主要原因是由于算力有限的原因，我们没有改动</a:t>
            </a:r>
            <a:r>
              <a:rPr lang="en-US" altLang="zh-CN" dirty="0"/>
              <a:t>MSTCN2</a:t>
            </a:r>
            <a:r>
              <a:rPr lang="zh-CN" altLang="en-US"/>
              <a:t>的架构层数，原来的架构层数不适合我们的模型。</a:t>
            </a:r>
          </a:p>
          <a:p>
            <a:endParaRPr lang="zh-CN" altLang="en-US" dirty="0"/>
          </a:p>
        </p:txBody>
      </p:sp>
      <p:sp>
        <p:nvSpPr>
          <p:cNvPr id="4" name="灯片编号占位符 3"/>
          <p:cNvSpPr>
            <a:spLocks noGrp="1"/>
          </p:cNvSpPr>
          <p:nvPr>
            <p:ph type="sldNum" sz="quarter" idx="5"/>
          </p:nvPr>
        </p:nvSpPr>
        <p:spPr/>
        <p:txBody>
          <a:bodyPr/>
          <a:lstStyle/>
          <a:p>
            <a:fld id="{D52E1DF6-A4C6-4A13-8938-B8A8D8725155}" type="slidenum">
              <a:rPr lang="zh-CN" altLang="en-US" smtClean="0"/>
              <a:t>26</a:t>
            </a:fld>
            <a:endParaRPr lang="zh-CN" altLang="en-US"/>
          </a:p>
        </p:txBody>
      </p:sp>
    </p:spTree>
    <p:extLst>
      <p:ext uri="{BB962C8B-B14F-4D97-AF65-F5344CB8AC3E}">
        <p14:creationId xmlns:p14="http://schemas.microsoft.com/office/powerpoint/2010/main" val="97520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视频分割的特点是持续时间长，动作持续时长不确定，采用</a:t>
            </a:r>
            <a:r>
              <a:rPr lang="en-US" altLang="zh-CN" dirty="0"/>
              <a:t>MLP</a:t>
            </a:r>
            <a:r>
              <a:rPr lang="zh-CN" altLang="en-US" dirty="0"/>
              <a:t>的计算参数量大，模型难收敛</a:t>
            </a:r>
            <a:endParaRPr lang="en-US" altLang="zh-CN" dirty="0"/>
          </a:p>
          <a:p>
            <a:r>
              <a:rPr lang="zh-CN" altLang="en-US" dirty="0"/>
              <a:t>采用池化会损失时域维度精度，模糊边界。采用卷积方法可以减小计算量，并捕捉时间维度的关联特征</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52E1DF6-A4C6-4A13-8938-B8A8D8725155}" type="slidenum">
              <a:rPr lang="zh-CN" altLang="en-US" smtClean="0"/>
              <a:t>10</a:t>
            </a:fld>
            <a:endParaRPr lang="zh-CN" altLang="en-US"/>
          </a:p>
        </p:txBody>
      </p:sp>
    </p:spTree>
    <p:extLst>
      <p:ext uri="{BB962C8B-B14F-4D97-AF65-F5344CB8AC3E}">
        <p14:creationId xmlns:p14="http://schemas.microsoft.com/office/powerpoint/2010/main" val="2843938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基础的框架如图所示，由膨胀卷积，</a:t>
            </a:r>
            <a:r>
              <a:rPr lang="en-US" altLang="zh-CN" dirty="0" err="1"/>
              <a:t>Relu</a:t>
            </a:r>
            <a:r>
              <a:rPr lang="zh-CN" altLang="en-US" dirty="0"/>
              <a:t>激活，</a:t>
            </a:r>
            <a:r>
              <a:rPr lang="en-US" altLang="zh-CN" dirty="0"/>
              <a:t>Con1d</a:t>
            </a:r>
            <a:r>
              <a:rPr lang="zh-CN" altLang="en-US" dirty="0"/>
              <a:t>与残差结构组成</a:t>
            </a:r>
            <a:endParaRPr lang="en-US" altLang="zh-CN" dirty="0"/>
          </a:p>
          <a:p>
            <a:r>
              <a:rPr lang="zh-CN" altLang="en-US" dirty="0"/>
              <a:t>膨胀卷积从下往上卷积核的大小逐渐增大，神经元感受野增大，故称为膨胀卷积</a:t>
            </a:r>
          </a:p>
          <a:p>
            <a:endParaRPr lang="zh-CN" altLang="en-US" dirty="0"/>
          </a:p>
        </p:txBody>
      </p:sp>
      <p:sp>
        <p:nvSpPr>
          <p:cNvPr id="4" name="灯片编号占位符 3"/>
          <p:cNvSpPr>
            <a:spLocks noGrp="1"/>
          </p:cNvSpPr>
          <p:nvPr>
            <p:ph type="sldNum" sz="quarter" idx="5"/>
          </p:nvPr>
        </p:nvSpPr>
        <p:spPr/>
        <p:txBody>
          <a:bodyPr/>
          <a:lstStyle/>
          <a:p>
            <a:fld id="{D52E1DF6-A4C6-4A13-8938-B8A8D8725155}" type="slidenum">
              <a:rPr lang="zh-CN" altLang="en-US" smtClean="0"/>
              <a:t>11</a:t>
            </a:fld>
            <a:endParaRPr lang="zh-CN" altLang="en-US"/>
          </a:p>
        </p:txBody>
      </p:sp>
    </p:spTree>
    <p:extLst>
      <p:ext uri="{BB962C8B-B14F-4D97-AF65-F5344CB8AC3E}">
        <p14:creationId xmlns:p14="http://schemas.microsoft.com/office/powerpoint/2010/main" val="2618201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MS-TCN</a:t>
            </a:r>
            <a:r>
              <a:rPr lang="zh-CN" altLang="en-US" dirty="0"/>
              <a:t>（</a:t>
            </a:r>
            <a:r>
              <a:rPr lang="en-US" altLang="zh-CN" dirty="0"/>
              <a:t>Multi-Stage-TCN</a:t>
            </a:r>
            <a:r>
              <a:rPr lang="zh-CN" altLang="en-US" dirty="0"/>
              <a:t>）就是由多个</a:t>
            </a:r>
            <a:r>
              <a:rPr lang="en-US" altLang="zh-CN" dirty="0"/>
              <a:t>TCN</a:t>
            </a:r>
            <a:r>
              <a:rPr lang="zh-CN" altLang="en-US" dirty="0"/>
              <a:t>堆叠组成</a:t>
            </a:r>
          </a:p>
          <a:p>
            <a:endParaRPr lang="zh-CN" altLang="en-US" dirty="0"/>
          </a:p>
        </p:txBody>
      </p:sp>
      <p:sp>
        <p:nvSpPr>
          <p:cNvPr id="4" name="灯片编号占位符 3"/>
          <p:cNvSpPr>
            <a:spLocks noGrp="1"/>
          </p:cNvSpPr>
          <p:nvPr>
            <p:ph type="sldNum" sz="quarter" idx="5"/>
          </p:nvPr>
        </p:nvSpPr>
        <p:spPr/>
        <p:txBody>
          <a:bodyPr/>
          <a:lstStyle/>
          <a:p>
            <a:fld id="{D52E1DF6-A4C6-4A13-8938-B8A8D8725155}" type="slidenum">
              <a:rPr lang="zh-CN" altLang="en-US" smtClean="0"/>
              <a:t>12</a:t>
            </a:fld>
            <a:endParaRPr lang="zh-CN" altLang="en-US"/>
          </a:p>
        </p:txBody>
      </p:sp>
    </p:spTree>
    <p:extLst>
      <p:ext uri="{BB962C8B-B14F-4D97-AF65-F5344CB8AC3E}">
        <p14:creationId xmlns:p14="http://schemas.microsoft.com/office/powerpoint/2010/main" val="2973224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MSTCN2</a:t>
            </a:r>
            <a:r>
              <a:rPr lang="zh-CN" altLang="en-US" dirty="0"/>
              <a:t>改进的灵感来源于随着卷积的进行，神经元的感受野呈幂次增加，局部的捕捉能力下降</a:t>
            </a:r>
          </a:p>
          <a:p>
            <a:endParaRPr lang="zh-CN" altLang="en-US" dirty="0"/>
          </a:p>
        </p:txBody>
      </p:sp>
      <p:sp>
        <p:nvSpPr>
          <p:cNvPr id="4" name="灯片编号占位符 3"/>
          <p:cNvSpPr>
            <a:spLocks noGrp="1"/>
          </p:cNvSpPr>
          <p:nvPr>
            <p:ph type="sldNum" sz="quarter" idx="5"/>
          </p:nvPr>
        </p:nvSpPr>
        <p:spPr/>
        <p:txBody>
          <a:bodyPr/>
          <a:lstStyle/>
          <a:p>
            <a:fld id="{D52E1DF6-A4C6-4A13-8938-B8A8D8725155}" type="slidenum">
              <a:rPr lang="zh-CN" altLang="en-US" smtClean="0"/>
              <a:t>13</a:t>
            </a:fld>
            <a:endParaRPr lang="zh-CN" altLang="en-US"/>
          </a:p>
        </p:txBody>
      </p:sp>
    </p:spTree>
    <p:extLst>
      <p:ext uri="{BB962C8B-B14F-4D97-AF65-F5344CB8AC3E}">
        <p14:creationId xmlns:p14="http://schemas.microsoft.com/office/powerpoint/2010/main" val="1026268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MSTCN2</a:t>
            </a:r>
            <a:r>
              <a:rPr lang="zh-CN" altLang="en-US" dirty="0"/>
              <a:t>只在</a:t>
            </a:r>
            <a:r>
              <a:rPr lang="en-US" altLang="zh-CN" dirty="0" err="1"/>
              <a:t>Prediction_Generation</a:t>
            </a:r>
            <a:r>
              <a:rPr lang="zh-CN" altLang="en-US" dirty="0"/>
              <a:t>进行了改进，后续</a:t>
            </a:r>
            <a:r>
              <a:rPr lang="en-US" altLang="zh-CN" dirty="0"/>
              <a:t>Refinement Stages</a:t>
            </a:r>
            <a:r>
              <a:rPr lang="zh-CN" altLang="en-US" dirty="0"/>
              <a:t>保持</a:t>
            </a:r>
            <a:r>
              <a:rPr lang="en-US" altLang="zh-CN" dirty="0"/>
              <a:t>MSTCN</a:t>
            </a:r>
            <a:r>
              <a:rPr lang="zh-CN" altLang="en-US" dirty="0"/>
              <a:t>的架构</a:t>
            </a:r>
          </a:p>
          <a:p>
            <a:endParaRPr lang="zh-CN" altLang="en-US" dirty="0"/>
          </a:p>
        </p:txBody>
      </p:sp>
      <p:sp>
        <p:nvSpPr>
          <p:cNvPr id="4" name="灯片编号占位符 3"/>
          <p:cNvSpPr>
            <a:spLocks noGrp="1"/>
          </p:cNvSpPr>
          <p:nvPr>
            <p:ph type="sldNum" sz="quarter" idx="5"/>
          </p:nvPr>
        </p:nvSpPr>
        <p:spPr/>
        <p:txBody>
          <a:bodyPr/>
          <a:lstStyle/>
          <a:p>
            <a:fld id="{D52E1DF6-A4C6-4A13-8938-B8A8D8725155}" type="slidenum">
              <a:rPr lang="zh-CN" altLang="en-US" smtClean="0"/>
              <a:t>14</a:t>
            </a:fld>
            <a:endParaRPr lang="zh-CN" altLang="en-US"/>
          </a:p>
        </p:txBody>
      </p:sp>
    </p:spTree>
    <p:extLst>
      <p:ext uri="{BB962C8B-B14F-4D97-AF65-F5344CB8AC3E}">
        <p14:creationId xmlns:p14="http://schemas.microsoft.com/office/powerpoint/2010/main" val="47810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MS-TCN++</a:t>
            </a:r>
            <a:r>
              <a:rPr lang="zh-CN" altLang="en-US" dirty="0"/>
              <a:t>主要依赖多阶段的卷积层捕捉时间依赖，其感受野虽然较大，但仍可能对长时间跨度的复杂动作或跨阶段的动作序列建模不足。</a:t>
            </a:r>
            <a:endParaRPr lang="zh-CN" altLang="en-US" sz="1200" dirty="0">
              <a:latin typeface="+mn-ea"/>
            </a:endParaRPr>
          </a:p>
          <a:p>
            <a:endParaRPr lang="zh-CN" altLang="en-US" dirty="0"/>
          </a:p>
        </p:txBody>
      </p:sp>
      <p:sp>
        <p:nvSpPr>
          <p:cNvPr id="4" name="灯片编号占位符 3"/>
          <p:cNvSpPr>
            <a:spLocks noGrp="1"/>
          </p:cNvSpPr>
          <p:nvPr>
            <p:ph type="sldNum" sz="quarter" idx="5"/>
          </p:nvPr>
        </p:nvSpPr>
        <p:spPr/>
        <p:txBody>
          <a:bodyPr/>
          <a:lstStyle/>
          <a:p>
            <a:fld id="{D52E1DF6-A4C6-4A13-8938-B8A8D8725155}" type="slidenum">
              <a:rPr lang="zh-CN" altLang="en-US" smtClean="0"/>
              <a:t>16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9A82E-E7F8-A2B3-8063-2FC71EBA53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B790B5-392F-2792-4D92-938513CBE57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4D8C50A-0920-86DA-BC0A-31469BF9F627}"/>
              </a:ext>
            </a:extLst>
          </p:cNvPr>
          <p:cNvSpPr>
            <a:spLocks noGrp="1"/>
          </p:cNvSpPr>
          <p:nvPr>
            <p:ph type="body" idx="1"/>
          </p:nvPr>
        </p:nvSpPr>
        <p:spPr/>
        <p:txBody>
          <a:bodyPr/>
          <a:lstStyle/>
          <a:p>
            <a:r>
              <a:rPr lang="zh-CN" altLang="en-US" dirty="0"/>
              <a:t>在每一层膨胀卷积后增加</a:t>
            </a:r>
            <a:r>
              <a:rPr lang="en-US" altLang="zh-CN" dirty="0"/>
              <a:t>LSTM</a:t>
            </a:r>
            <a:r>
              <a:rPr lang="zh-CN" altLang="en-US" dirty="0"/>
              <a:t>层改进的结果如图</a:t>
            </a:r>
          </a:p>
        </p:txBody>
      </p:sp>
      <p:sp>
        <p:nvSpPr>
          <p:cNvPr id="4" name="灯片编号占位符 3">
            <a:extLst>
              <a:ext uri="{FF2B5EF4-FFF2-40B4-BE49-F238E27FC236}">
                <a16:creationId xmlns:a16="http://schemas.microsoft.com/office/drawing/2014/main" id="{A67EDA06-59DD-2E8C-B683-BEE62143F99C}"/>
              </a:ext>
            </a:extLst>
          </p:cNvPr>
          <p:cNvSpPr>
            <a:spLocks noGrp="1"/>
          </p:cNvSpPr>
          <p:nvPr>
            <p:ph type="sldNum" sz="quarter" idx="5"/>
          </p:nvPr>
        </p:nvSpPr>
        <p:spPr/>
        <p:txBody>
          <a:bodyPr/>
          <a:lstStyle/>
          <a:p>
            <a:fld id="{D52E1DF6-A4C6-4A13-8938-B8A8D8725155}" type="slidenum">
              <a:rPr lang="zh-CN" altLang="en-US" smtClean="0"/>
              <a:t>17</a:t>
            </a:fld>
            <a:endParaRPr lang="zh-CN" altLang="en-US"/>
          </a:p>
        </p:txBody>
      </p:sp>
    </p:spTree>
    <p:extLst>
      <p:ext uri="{BB962C8B-B14F-4D97-AF65-F5344CB8AC3E}">
        <p14:creationId xmlns:p14="http://schemas.microsoft.com/office/powerpoint/2010/main" val="118783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mn-ea"/>
              </a:rPr>
              <a:t>Transformer</a:t>
            </a:r>
            <a:r>
              <a:rPr lang="zh-CN" altLang="en-US" sz="1200" dirty="0">
                <a:latin typeface="+mn-ea"/>
              </a:rPr>
              <a:t>架构近年来在时间序列和视频建模中表现出了卓越的能力，其关键特性在于多头自注意力机制能够灵活捕捉时间步之间的长短期依赖。将</a:t>
            </a:r>
            <a:r>
              <a:rPr lang="en-US" altLang="zh-CN" sz="1200" dirty="0">
                <a:latin typeface="+mn-ea"/>
              </a:rPr>
              <a:t>Transformer</a:t>
            </a:r>
            <a:r>
              <a:rPr lang="zh-CN" altLang="en-US" sz="1200" dirty="0">
                <a:latin typeface="+mn-ea"/>
              </a:rPr>
              <a:t>与</a:t>
            </a:r>
            <a:r>
              <a:rPr lang="en-US" altLang="zh-CN" sz="1200" dirty="0">
                <a:latin typeface="+mn-ea"/>
              </a:rPr>
              <a:t>MS-TCN++</a:t>
            </a:r>
            <a:r>
              <a:rPr lang="zh-CN" altLang="en-US" sz="1200" dirty="0">
                <a:latin typeface="+mn-ea"/>
              </a:rPr>
              <a:t>结合，可以显著增强模型处理非线性时间依赖的能力。</a:t>
            </a:r>
          </a:p>
          <a:p>
            <a:endParaRPr lang="zh-CN" altLang="en-US" dirty="0"/>
          </a:p>
        </p:txBody>
      </p:sp>
      <p:sp>
        <p:nvSpPr>
          <p:cNvPr id="4" name="灯片编号占位符 3"/>
          <p:cNvSpPr>
            <a:spLocks noGrp="1"/>
          </p:cNvSpPr>
          <p:nvPr>
            <p:ph type="sldNum" sz="quarter" idx="5"/>
          </p:nvPr>
        </p:nvSpPr>
        <p:spPr/>
        <p:txBody>
          <a:bodyPr/>
          <a:lstStyle/>
          <a:p>
            <a:fld id="{D52E1DF6-A4C6-4A13-8938-B8A8D8725155}" type="slidenum">
              <a:rPr lang="zh-CN" altLang="en-US" smtClean="0"/>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2024/11/26</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2024/11/26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2024/11/26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2024/11/26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2024/11/26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2024/11/26</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2024/11/26</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2024/11/26</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2024/11/26</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2024/11/26</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2024/11/26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2024/11/26</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4.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wmf"/><Relationship Id="rId4" Type="http://schemas.openxmlformats.org/officeDocument/2006/relationships/oleObject" Target="../embeddings/oleObject6.bin"/></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28.wmf"/><Relationship Id="rId4" Type="http://schemas.openxmlformats.org/officeDocument/2006/relationships/oleObject" Target="../embeddings/oleObject7.bin"/></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4.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70.xml"/><Relationship Id="rId5" Type="http://schemas.openxmlformats.org/officeDocument/2006/relationships/image" Target="../media/image2.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4.wmf"/><Relationship Id="rId7" Type="http://schemas.openxmlformats.org/officeDocument/2006/relationships/image" Target="../media/image17.png"/><Relationship Id="rId2"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image" Target="../media/image16.wmf"/><Relationship Id="rId5" Type="http://schemas.openxmlformats.org/officeDocument/2006/relationships/oleObject" Target="../embeddings/oleObject2.bin"/><Relationship Id="rId4" Type="http://schemas.openxmlformats.org/officeDocument/2006/relationships/image" Target="../media/image15.png"/><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8.wmf"/><Relationship Id="rId13" Type="http://schemas.openxmlformats.org/officeDocument/2006/relationships/image" Target="../media/image22.png"/><Relationship Id="rId3" Type="http://schemas.openxmlformats.org/officeDocument/2006/relationships/tags" Target="../tags/tag67.xml"/><Relationship Id="rId7" Type="http://schemas.openxmlformats.org/officeDocument/2006/relationships/oleObject" Target="../embeddings/oleObject3.bin"/><Relationship Id="rId12" Type="http://schemas.openxmlformats.org/officeDocument/2006/relationships/image" Target="../media/image21.wmf"/><Relationship Id="rId17" Type="http://schemas.openxmlformats.org/officeDocument/2006/relationships/image" Target="../media/image2.png"/><Relationship Id="rId2" Type="http://schemas.openxmlformats.org/officeDocument/2006/relationships/tags" Target="../tags/tag66.xml"/><Relationship Id="rId16" Type="http://schemas.openxmlformats.org/officeDocument/2006/relationships/image" Target="../media/image1.png"/><Relationship Id="rId1" Type="http://schemas.openxmlformats.org/officeDocument/2006/relationships/tags" Target="../tags/tag65.xml"/><Relationship Id="rId6" Type="http://schemas.openxmlformats.org/officeDocument/2006/relationships/slideLayout" Target="../slideLayouts/slideLayout1.xml"/><Relationship Id="rId11" Type="http://schemas.openxmlformats.org/officeDocument/2006/relationships/oleObject" Target="../embeddings/oleObject4.bin"/><Relationship Id="rId5" Type="http://schemas.openxmlformats.org/officeDocument/2006/relationships/tags" Target="../tags/tag69.xml"/><Relationship Id="rId15" Type="http://schemas.openxmlformats.org/officeDocument/2006/relationships/image" Target="../media/image23.wmf"/><Relationship Id="rId10" Type="http://schemas.openxmlformats.org/officeDocument/2006/relationships/image" Target="../media/image20.png"/><Relationship Id="rId4" Type="http://schemas.openxmlformats.org/officeDocument/2006/relationships/tags" Target="../tags/tag68.xml"/><Relationship Id="rId9" Type="http://schemas.openxmlformats.org/officeDocument/2006/relationships/image" Target="../media/image19.png"/><Relationship Id="rId14" Type="http://schemas.openxmlformats.org/officeDocument/2006/relationships/oleObject" Target="../embeddings/oleObject5.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矩形 9"/>
          <p:cNvSpPr/>
          <p:nvPr/>
        </p:nvSpPr>
        <p:spPr>
          <a:xfrm>
            <a:off x="0" y="1744980"/>
            <a:ext cx="12192635" cy="3048000"/>
          </a:xfrm>
          <a:prstGeom prst="rect">
            <a:avLst/>
          </a:prstGeom>
          <a:solidFill>
            <a:srgbClr val="1E4D8A">
              <a:alpha val="83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nvSpPr>
        <p:spPr>
          <a:xfrm>
            <a:off x="650875" y="1744980"/>
            <a:ext cx="11134725" cy="2131060"/>
          </a:xfrm>
          <a:prstGeom prst="rect">
            <a:avLst/>
          </a:prstGeom>
          <a:noFill/>
        </p:spPr>
        <p:txBody>
          <a:bodyPr wrap="square" rtlCol="0">
            <a:noAutofit/>
          </a:bodyPr>
          <a:lstStyle/>
          <a:p>
            <a:pPr algn="ctr"/>
            <a:r>
              <a:rPr lang="en-US" altLang="zh-CN" sz="4000" dirty="0">
                <a:solidFill>
                  <a:schemeClr val="accent3"/>
                </a:solidFill>
                <a:latin typeface="Arial Black" panose="020B0A04020102020204" charset="0"/>
                <a:cs typeface="Arial Black" panose="020B0A04020102020204" charset="0"/>
              </a:rPr>
              <a:t>MS-TCN++:</a:t>
            </a:r>
          </a:p>
          <a:p>
            <a:pPr algn="ctr"/>
            <a:r>
              <a:rPr lang="en-US" altLang="zh-CN" sz="4000" dirty="0">
                <a:latin typeface="Arial Black" panose="020B0A04020102020204" charset="0"/>
                <a:cs typeface="Arial Black" panose="020B0A04020102020204" charset="0"/>
              </a:rPr>
              <a:t>Multi-Stage Temporal Convolutional Network for Action Segmentation</a:t>
            </a:r>
          </a:p>
        </p:txBody>
      </p:sp>
      <p:cxnSp>
        <p:nvCxnSpPr>
          <p:cNvPr id="5" name="直接连接符 4"/>
          <p:cNvCxnSpPr/>
          <p:nvPr/>
        </p:nvCxnSpPr>
        <p:spPr>
          <a:xfrm>
            <a:off x="-44450" y="1048385"/>
            <a:ext cx="12236450" cy="0"/>
          </a:xfrm>
          <a:prstGeom prst="line">
            <a:avLst/>
          </a:prstGeom>
          <a:ln w="28575" cmpd="sng">
            <a:solidFill>
              <a:srgbClr val="1E4D8A"/>
            </a:solidFill>
            <a:prstDash val="solid"/>
          </a:ln>
        </p:spPr>
        <p:style>
          <a:lnRef idx="2">
            <a:schemeClr val="accent1"/>
          </a:lnRef>
          <a:fillRef idx="0">
            <a:srgbClr val="FFFFFF"/>
          </a:fillRef>
          <a:effectRef idx="0">
            <a:srgbClr val="FFFFFF"/>
          </a:effectRef>
          <a:fontRef idx="minor">
            <a:schemeClr val="tx1"/>
          </a:fontRef>
        </p:style>
      </p:cxnSp>
      <p:sp>
        <p:nvSpPr>
          <p:cNvPr id="7" name="文本框 6"/>
          <p:cNvSpPr txBox="1"/>
          <p:nvPr/>
        </p:nvSpPr>
        <p:spPr>
          <a:xfrm>
            <a:off x="4321810" y="3876040"/>
            <a:ext cx="3549015" cy="706755"/>
          </a:xfrm>
          <a:prstGeom prst="rect">
            <a:avLst/>
          </a:prstGeom>
          <a:noFill/>
        </p:spPr>
        <p:txBody>
          <a:bodyPr wrap="square" rtlCol="0">
            <a:spAutoFit/>
          </a:bodyPr>
          <a:lstStyle/>
          <a:p>
            <a:pPr algn="ctr"/>
            <a:r>
              <a:rPr lang="zh-CN" altLang="en-US" sz="4000" b="1" dirty="0">
                <a:solidFill>
                  <a:schemeClr val="accent3"/>
                </a:solidFill>
                <a:latin typeface="+mj-ea"/>
                <a:ea typeface="+mj-ea"/>
              </a:rPr>
              <a:t>实验汇报</a:t>
            </a:r>
          </a:p>
        </p:txBody>
      </p:sp>
      <p:sp>
        <p:nvSpPr>
          <p:cNvPr id="8" name="文本框 7"/>
          <p:cNvSpPr txBox="1"/>
          <p:nvPr/>
        </p:nvSpPr>
        <p:spPr>
          <a:xfrm>
            <a:off x="2600325" y="5294630"/>
            <a:ext cx="7235825" cy="460375"/>
          </a:xfrm>
          <a:prstGeom prst="rect">
            <a:avLst/>
          </a:prstGeom>
          <a:noFill/>
        </p:spPr>
        <p:txBody>
          <a:bodyPr wrap="square" rtlCol="0">
            <a:spAutoFit/>
          </a:bodyPr>
          <a:lstStyle/>
          <a:p>
            <a:pPr algn="ctr"/>
            <a:r>
              <a:rPr lang="zh-CN" altLang="en-US" sz="2400" b="1" dirty="0">
                <a:latin typeface="微软雅黑" panose="020B0503020204020204" charset="-122"/>
                <a:ea typeface="微软雅黑" panose="020B0503020204020204" charset="-122"/>
                <a:cs typeface="微软雅黑" panose="020B0503020204020204" charset="-122"/>
              </a:rPr>
              <a:t>组员：冯沛林</a:t>
            </a:r>
            <a:r>
              <a:rPr lang="en-US" altLang="zh-CN" sz="2400" b="1" dirty="0">
                <a:latin typeface="微软雅黑" panose="020B0503020204020204" charset="-122"/>
                <a:ea typeface="微软雅黑" panose="020B0503020204020204" charset="-122"/>
                <a:cs typeface="微软雅黑" panose="020B0503020204020204" charset="-122"/>
              </a:rPr>
              <a:t> </a:t>
            </a:r>
            <a:r>
              <a:rPr lang="zh-CN" altLang="en-US" sz="2400" b="1" dirty="0">
                <a:latin typeface="微软雅黑" panose="020B0503020204020204" charset="-122"/>
                <a:ea typeface="微软雅黑" panose="020B0503020204020204" charset="-122"/>
                <a:cs typeface="微软雅黑" panose="020B0503020204020204" charset="-122"/>
              </a:rPr>
              <a:t>魏千然</a:t>
            </a:r>
            <a:r>
              <a:rPr lang="en-US" altLang="zh-CN" sz="2400" b="1" dirty="0">
                <a:latin typeface="微软雅黑" panose="020B0503020204020204" charset="-122"/>
                <a:ea typeface="微软雅黑" panose="020B0503020204020204" charset="-122"/>
                <a:cs typeface="微软雅黑" panose="020B0503020204020204" charset="-122"/>
              </a:rPr>
              <a:t> </a:t>
            </a:r>
            <a:r>
              <a:rPr lang="zh-CN" altLang="en-US" sz="2400" b="1" dirty="0">
                <a:latin typeface="微软雅黑" panose="020B0503020204020204" charset="-122"/>
                <a:ea typeface="微软雅黑" panose="020B0503020204020204" charset="-122"/>
                <a:cs typeface="微软雅黑" panose="020B0503020204020204" charset="-122"/>
              </a:rPr>
              <a:t>赵泽北</a:t>
            </a:r>
            <a:r>
              <a:rPr lang="en-US" altLang="zh-CN" sz="2400" b="1" dirty="0">
                <a:latin typeface="微软雅黑" panose="020B0503020204020204" charset="-122"/>
                <a:ea typeface="微软雅黑" panose="020B0503020204020204" charset="-122"/>
                <a:cs typeface="微软雅黑" panose="020B0503020204020204" charset="-122"/>
              </a:rPr>
              <a:t> </a:t>
            </a:r>
            <a:r>
              <a:rPr lang="zh-CN" altLang="en-US" sz="2400" b="1" dirty="0">
                <a:latin typeface="微软雅黑" panose="020B0503020204020204" charset="-122"/>
                <a:ea typeface="微软雅黑" panose="020B0503020204020204" charset="-122"/>
                <a:cs typeface="微软雅黑" panose="020B0503020204020204" charset="-122"/>
              </a:rPr>
              <a:t>谢晓睿</a:t>
            </a:r>
            <a:r>
              <a:rPr lang="en-US" altLang="zh-CN" sz="2400" b="1" dirty="0">
                <a:latin typeface="微软雅黑" panose="020B0503020204020204" charset="-122"/>
                <a:ea typeface="微软雅黑" panose="020B0503020204020204" charset="-122"/>
                <a:cs typeface="微软雅黑" panose="020B0503020204020204" charset="-122"/>
              </a:rPr>
              <a:t> </a:t>
            </a:r>
            <a:r>
              <a:rPr lang="zh-CN" altLang="en-US" sz="2400" b="1" dirty="0">
                <a:latin typeface="微软雅黑" panose="020B0503020204020204" charset="-122"/>
                <a:ea typeface="微软雅黑" panose="020B0503020204020204" charset="-122"/>
                <a:cs typeface="微软雅黑" panose="020B0503020204020204" charset="-122"/>
                <a:sym typeface="+mn-ea"/>
              </a:rPr>
              <a:t>湛梓昊</a:t>
            </a:r>
            <a:endParaRPr lang="en-US" altLang="zh-CN" sz="2400" b="1" dirty="0">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5247640" y="5918200"/>
            <a:ext cx="1941195" cy="460375"/>
          </a:xfrm>
          <a:prstGeom prst="rect">
            <a:avLst/>
          </a:prstGeom>
          <a:noFill/>
        </p:spPr>
        <p:txBody>
          <a:bodyPr wrap="square" rtlCol="0">
            <a:spAutoFit/>
          </a:bodyPr>
          <a:lstStyle/>
          <a:p>
            <a:r>
              <a:rPr lang="en-US" altLang="zh-CN" sz="2400" dirty="0">
                <a:latin typeface="微软雅黑" panose="020B0503020204020204" charset="-122"/>
                <a:ea typeface="微软雅黑" panose="020B0503020204020204" charset="-122"/>
              </a:rPr>
              <a:t>2024.11.20</a:t>
            </a:r>
          </a:p>
        </p:txBody>
      </p:sp>
      <p:sp>
        <p:nvSpPr>
          <p:cNvPr id="18" name="矩形 17"/>
          <p:cNvSpPr/>
          <p:nvPr/>
        </p:nvSpPr>
        <p:spPr>
          <a:xfrm>
            <a:off x="0" y="6487410"/>
            <a:ext cx="12192000" cy="383111"/>
          </a:xfrm>
          <a:prstGeom prst="rect">
            <a:avLst/>
          </a:prstGeom>
          <a:solidFill>
            <a:srgbClr val="1E4D8A">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BEC24728-EE75-D7D7-226B-7F48DADFE139}"/>
              </a:ext>
            </a:extLst>
          </p:cNvPr>
          <p:cNvGrpSpPr/>
          <p:nvPr/>
        </p:nvGrpSpPr>
        <p:grpSpPr>
          <a:xfrm>
            <a:off x="9114765" y="102733"/>
            <a:ext cx="2879308" cy="743473"/>
            <a:chOff x="825667" y="458497"/>
            <a:chExt cx="4856203" cy="1253932"/>
          </a:xfrm>
        </p:grpSpPr>
        <p:pic>
          <p:nvPicPr>
            <p:cNvPr id="3" name="图片 2">
              <a:extLst>
                <a:ext uri="{FF2B5EF4-FFF2-40B4-BE49-F238E27FC236}">
                  <a16:creationId xmlns:a16="http://schemas.microsoft.com/office/drawing/2014/main" id="{B34F0B0F-1A07-7384-2BEA-505C136A1E8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6" name="图片 5">
              <a:extLst>
                <a:ext uri="{FF2B5EF4-FFF2-40B4-BE49-F238E27FC236}">
                  <a16:creationId xmlns:a16="http://schemas.microsoft.com/office/drawing/2014/main" id="{D5C3EEA8-78D9-87ED-1E8A-C433E2565F5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11" name="矩形 10">
              <a:extLst>
                <a:ext uri="{FF2B5EF4-FFF2-40B4-BE49-F238E27FC236}">
                  <a16:creationId xmlns:a16="http://schemas.microsoft.com/office/drawing/2014/main" id="{055CFDB4-1231-9430-385D-1F9095960627}"/>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6487410"/>
            <a:ext cx="12192000" cy="383111"/>
          </a:xfrm>
          <a:prstGeom prst="rect">
            <a:avLst/>
          </a:prstGeom>
          <a:solidFill>
            <a:srgbClr val="1E4D8A">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2"/>
          <p:cNvPicPr>
            <a:picLocks noChangeAspect="1"/>
          </p:cNvPicPr>
          <p:nvPr/>
        </p:nvPicPr>
        <p:blipFill>
          <a:blip r:embed="rId3"/>
          <a:srcRect t="19845" b="14724"/>
          <a:stretch>
            <a:fillRect/>
          </a:stretch>
        </p:blipFill>
        <p:spPr>
          <a:xfrm>
            <a:off x="1190625" y="1754495"/>
            <a:ext cx="9810750" cy="1487805"/>
          </a:xfrm>
          <a:prstGeom prst="rect">
            <a:avLst/>
          </a:prstGeom>
          <a:noFill/>
          <a:ln>
            <a:noFill/>
          </a:ln>
        </p:spPr>
      </p:pic>
      <p:sp>
        <p:nvSpPr>
          <p:cNvPr id="11" name="文本框 10"/>
          <p:cNvSpPr txBox="1"/>
          <p:nvPr/>
        </p:nvSpPr>
        <p:spPr>
          <a:xfrm>
            <a:off x="1625600" y="1296025"/>
            <a:ext cx="890270" cy="398780"/>
          </a:xfrm>
          <a:prstGeom prst="rect">
            <a:avLst/>
          </a:prstGeom>
          <a:noFill/>
        </p:spPr>
        <p:txBody>
          <a:bodyPr wrap="square" rtlCol="0">
            <a:spAutoFit/>
          </a:bodyPr>
          <a:lstStyle/>
          <a:p>
            <a:pPr algn="ctr"/>
            <a:r>
              <a:rPr lang="zh-CN" altLang="en-US" sz="2000" b="1"/>
              <a:t>加水</a:t>
            </a:r>
          </a:p>
        </p:txBody>
      </p:sp>
      <p:sp>
        <p:nvSpPr>
          <p:cNvPr id="12" name="文本框 11"/>
          <p:cNvSpPr txBox="1"/>
          <p:nvPr/>
        </p:nvSpPr>
        <p:spPr>
          <a:xfrm>
            <a:off x="2953385" y="1296025"/>
            <a:ext cx="890270" cy="398780"/>
          </a:xfrm>
          <a:prstGeom prst="rect">
            <a:avLst/>
          </a:prstGeom>
          <a:noFill/>
        </p:spPr>
        <p:txBody>
          <a:bodyPr wrap="square" rtlCol="0">
            <a:spAutoFit/>
          </a:bodyPr>
          <a:lstStyle/>
          <a:p>
            <a:pPr algn="ctr"/>
            <a:r>
              <a:rPr lang="zh-CN" altLang="en-US" sz="2000" b="1"/>
              <a:t>研磨</a:t>
            </a:r>
          </a:p>
        </p:txBody>
      </p:sp>
      <p:sp>
        <p:nvSpPr>
          <p:cNvPr id="13" name="文本框 12"/>
          <p:cNvSpPr txBox="1"/>
          <p:nvPr/>
        </p:nvSpPr>
        <p:spPr>
          <a:xfrm>
            <a:off x="4819650" y="1296025"/>
            <a:ext cx="1382395" cy="398780"/>
          </a:xfrm>
          <a:prstGeom prst="rect">
            <a:avLst/>
          </a:prstGeom>
          <a:noFill/>
        </p:spPr>
        <p:txBody>
          <a:bodyPr wrap="square" rtlCol="0">
            <a:spAutoFit/>
          </a:bodyPr>
          <a:lstStyle/>
          <a:p>
            <a:pPr algn="ctr"/>
            <a:r>
              <a:rPr lang="zh-CN" altLang="en-US" sz="2000" b="1"/>
              <a:t>旋紧顶部</a:t>
            </a:r>
          </a:p>
        </p:txBody>
      </p:sp>
      <p:sp>
        <p:nvSpPr>
          <p:cNvPr id="14" name="文本框 13"/>
          <p:cNvSpPr txBox="1"/>
          <p:nvPr/>
        </p:nvSpPr>
        <p:spPr>
          <a:xfrm>
            <a:off x="6472555" y="1296025"/>
            <a:ext cx="1382395" cy="398780"/>
          </a:xfrm>
          <a:prstGeom prst="rect">
            <a:avLst/>
          </a:prstGeom>
          <a:noFill/>
        </p:spPr>
        <p:txBody>
          <a:bodyPr wrap="square" rtlCol="0">
            <a:spAutoFit/>
          </a:bodyPr>
          <a:lstStyle/>
          <a:p>
            <a:pPr algn="ctr"/>
            <a:r>
              <a:rPr lang="zh-CN" altLang="en-US" sz="2000" b="1"/>
              <a:t>放上炉子</a:t>
            </a:r>
          </a:p>
        </p:txBody>
      </p:sp>
      <p:sp>
        <p:nvSpPr>
          <p:cNvPr id="15" name="文本框 14"/>
          <p:cNvSpPr txBox="1"/>
          <p:nvPr/>
        </p:nvSpPr>
        <p:spPr>
          <a:xfrm>
            <a:off x="8054340" y="1296025"/>
            <a:ext cx="1382395" cy="398780"/>
          </a:xfrm>
          <a:prstGeom prst="rect">
            <a:avLst/>
          </a:prstGeom>
          <a:noFill/>
        </p:spPr>
        <p:txBody>
          <a:bodyPr wrap="square" rtlCol="0">
            <a:spAutoFit/>
          </a:bodyPr>
          <a:lstStyle/>
          <a:p>
            <a:pPr algn="ctr"/>
            <a:r>
              <a:rPr lang="zh-CN" altLang="en-US" sz="2000" b="1"/>
              <a:t>降低火力</a:t>
            </a:r>
          </a:p>
        </p:txBody>
      </p:sp>
      <p:sp>
        <p:nvSpPr>
          <p:cNvPr id="16" name="文本框 15"/>
          <p:cNvSpPr txBox="1"/>
          <p:nvPr/>
        </p:nvSpPr>
        <p:spPr>
          <a:xfrm>
            <a:off x="9685020" y="1296025"/>
            <a:ext cx="1250315" cy="398780"/>
          </a:xfrm>
          <a:prstGeom prst="rect">
            <a:avLst/>
          </a:prstGeom>
          <a:noFill/>
        </p:spPr>
        <p:txBody>
          <a:bodyPr wrap="square" rtlCol="0">
            <a:spAutoFit/>
          </a:bodyPr>
          <a:lstStyle/>
          <a:p>
            <a:pPr algn="ctr"/>
            <a:r>
              <a:rPr lang="zh-CN" altLang="en-US" sz="2000" b="1"/>
              <a:t>倒咖啡</a:t>
            </a:r>
          </a:p>
        </p:txBody>
      </p:sp>
      <p:cxnSp>
        <p:nvCxnSpPr>
          <p:cNvPr id="17" name="直接箭头连接符 16"/>
          <p:cNvCxnSpPr>
            <a:stCxn id="11" idx="3"/>
            <a:endCxn id="12" idx="1"/>
          </p:cNvCxnSpPr>
          <p:nvPr/>
        </p:nvCxnSpPr>
        <p:spPr>
          <a:xfrm>
            <a:off x="2515870" y="1495415"/>
            <a:ext cx="43751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9" name="直接箭头连接符 18"/>
          <p:cNvCxnSpPr>
            <a:endCxn id="13" idx="1"/>
          </p:cNvCxnSpPr>
          <p:nvPr/>
        </p:nvCxnSpPr>
        <p:spPr>
          <a:xfrm>
            <a:off x="3843655" y="1495415"/>
            <a:ext cx="97599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0" name="直接箭头连接符 19"/>
          <p:cNvCxnSpPr/>
          <p:nvPr/>
        </p:nvCxnSpPr>
        <p:spPr>
          <a:xfrm>
            <a:off x="6202045" y="1495415"/>
            <a:ext cx="295910" cy="190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20"/>
          <p:cNvCxnSpPr>
            <a:endCxn id="15" idx="1"/>
          </p:cNvCxnSpPr>
          <p:nvPr/>
        </p:nvCxnSpPr>
        <p:spPr>
          <a:xfrm flipV="1">
            <a:off x="7758430" y="1495415"/>
            <a:ext cx="295910" cy="190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2" name="直接箭头连接符 21"/>
          <p:cNvCxnSpPr>
            <a:endCxn id="16" idx="1"/>
          </p:cNvCxnSpPr>
          <p:nvPr/>
        </p:nvCxnSpPr>
        <p:spPr>
          <a:xfrm flipV="1">
            <a:off x="9316085" y="1495415"/>
            <a:ext cx="368935" cy="381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2953385" y="3408676"/>
            <a:ext cx="6128132" cy="369332"/>
          </a:xfrm>
          <a:prstGeom prst="rect">
            <a:avLst/>
          </a:prstGeom>
          <a:noFill/>
        </p:spPr>
        <p:txBody>
          <a:bodyPr wrap="square">
            <a:spAutoFit/>
          </a:bodyPr>
          <a:lstStyle/>
          <a:p>
            <a:pPr marL="342900" indent="-342900" algn="ctr">
              <a:buFont typeface="Arial" panose="020B0604020202020204" pitchFamily="34" charset="0"/>
              <a:buChar char="•"/>
            </a:pPr>
            <a:r>
              <a:rPr lang="en-US" altLang="zh-CN" dirty="0"/>
              <a:t>Q:  </a:t>
            </a:r>
            <a:r>
              <a:rPr lang="zh-CN" altLang="en-US" dirty="0"/>
              <a:t>动作持续时间长，动作持续时长不确定</a:t>
            </a:r>
            <a:endParaRPr lang="zh-CN" altLang="en-US" sz="1800" dirty="0"/>
          </a:p>
        </p:txBody>
      </p:sp>
      <p:sp>
        <p:nvSpPr>
          <p:cNvPr id="26" name="矩形 25"/>
          <p:cNvSpPr/>
          <p:nvPr/>
        </p:nvSpPr>
        <p:spPr>
          <a:xfrm>
            <a:off x="445747" y="4151751"/>
            <a:ext cx="3249975" cy="2585365"/>
          </a:xfrm>
          <a:prstGeom prst="rect">
            <a:avLst/>
          </a:prstGeom>
          <a:solidFill>
            <a:srgbClr val="FFFFFF"/>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554753" y="4217507"/>
            <a:ext cx="1293104" cy="369332"/>
          </a:xfrm>
          <a:prstGeom prst="rect">
            <a:avLst/>
          </a:prstGeom>
          <a:noFill/>
        </p:spPr>
        <p:txBody>
          <a:bodyPr wrap="square">
            <a:spAutoFit/>
          </a:bodyPr>
          <a:lstStyle/>
          <a:p>
            <a:r>
              <a:rPr lang="en-US" altLang="zh-CN" dirty="0"/>
              <a:t>A: MLP </a:t>
            </a:r>
            <a:endParaRPr lang="zh-CN" altLang="en-US" dirty="0"/>
          </a:p>
        </p:txBody>
      </p:sp>
      <p:sp>
        <p:nvSpPr>
          <p:cNvPr id="30" name="文本框 29"/>
          <p:cNvSpPr txBox="1"/>
          <p:nvPr/>
        </p:nvSpPr>
        <p:spPr>
          <a:xfrm>
            <a:off x="1470748" y="4798170"/>
            <a:ext cx="2754217" cy="923330"/>
          </a:xfrm>
          <a:prstGeom prst="rect">
            <a:avLst/>
          </a:prstGeom>
          <a:noFill/>
        </p:spPr>
        <p:txBody>
          <a:bodyPr wrap="square" rtlCol="0">
            <a:spAutoFit/>
          </a:bodyPr>
          <a:lstStyle/>
          <a:p>
            <a:r>
              <a:rPr lang="zh-CN" altLang="en-US" dirty="0"/>
              <a:t>参数量大</a:t>
            </a:r>
            <a:endParaRPr lang="en-US" altLang="zh-CN" dirty="0"/>
          </a:p>
          <a:p>
            <a:endParaRPr lang="en-US" altLang="zh-CN" dirty="0"/>
          </a:p>
          <a:p>
            <a:r>
              <a:rPr lang="zh-CN" altLang="en-US" dirty="0"/>
              <a:t>模型难收敛</a:t>
            </a:r>
          </a:p>
        </p:txBody>
      </p:sp>
      <p:sp>
        <p:nvSpPr>
          <p:cNvPr id="31" name="矩形 30"/>
          <p:cNvSpPr/>
          <p:nvPr/>
        </p:nvSpPr>
        <p:spPr>
          <a:xfrm>
            <a:off x="4471012" y="4129719"/>
            <a:ext cx="3249975" cy="2585365"/>
          </a:xfrm>
          <a:prstGeom prst="rect">
            <a:avLst/>
          </a:prstGeom>
          <a:solidFill>
            <a:srgbClr val="FFFFFF"/>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5580018" y="4195475"/>
            <a:ext cx="1293104" cy="369332"/>
          </a:xfrm>
          <a:prstGeom prst="rect">
            <a:avLst/>
          </a:prstGeom>
          <a:noFill/>
        </p:spPr>
        <p:txBody>
          <a:bodyPr wrap="square">
            <a:spAutoFit/>
          </a:bodyPr>
          <a:lstStyle/>
          <a:p>
            <a:r>
              <a:rPr lang="en-US" altLang="zh-CN" dirty="0"/>
              <a:t>B: Pooling </a:t>
            </a:r>
            <a:endParaRPr lang="zh-CN" altLang="en-US" dirty="0"/>
          </a:p>
        </p:txBody>
      </p:sp>
      <p:sp>
        <p:nvSpPr>
          <p:cNvPr id="33" name="文本框 32"/>
          <p:cNvSpPr txBox="1"/>
          <p:nvPr/>
        </p:nvSpPr>
        <p:spPr>
          <a:xfrm>
            <a:off x="5300123" y="4917883"/>
            <a:ext cx="2754217" cy="923330"/>
          </a:xfrm>
          <a:prstGeom prst="rect">
            <a:avLst/>
          </a:prstGeom>
          <a:noFill/>
        </p:spPr>
        <p:txBody>
          <a:bodyPr wrap="square" rtlCol="0">
            <a:spAutoFit/>
          </a:bodyPr>
          <a:lstStyle/>
          <a:p>
            <a:r>
              <a:rPr lang="zh-CN" altLang="en-US" dirty="0"/>
              <a:t>损失时域维度精度</a:t>
            </a:r>
            <a:endParaRPr lang="en-US" altLang="zh-CN" dirty="0"/>
          </a:p>
          <a:p>
            <a:endParaRPr lang="en-US" altLang="zh-CN" dirty="0"/>
          </a:p>
          <a:p>
            <a:r>
              <a:rPr lang="zh-CN" altLang="en-US" dirty="0"/>
              <a:t>模糊边界</a:t>
            </a:r>
          </a:p>
        </p:txBody>
      </p:sp>
      <p:sp>
        <p:nvSpPr>
          <p:cNvPr id="34" name="矩形 33"/>
          <p:cNvSpPr/>
          <p:nvPr/>
        </p:nvSpPr>
        <p:spPr>
          <a:xfrm>
            <a:off x="8418723" y="4129719"/>
            <a:ext cx="3249975" cy="2585365"/>
          </a:xfrm>
          <a:prstGeom prst="rect">
            <a:avLst/>
          </a:prstGeom>
          <a:solidFill>
            <a:srgbClr val="FFFFFF"/>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9527729" y="4195475"/>
            <a:ext cx="1293104" cy="369332"/>
          </a:xfrm>
          <a:prstGeom prst="rect">
            <a:avLst/>
          </a:prstGeom>
          <a:noFill/>
        </p:spPr>
        <p:txBody>
          <a:bodyPr wrap="square">
            <a:spAutoFit/>
          </a:bodyPr>
          <a:lstStyle/>
          <a:p>
            <a:r>
              <a:rPr lang="en-US" altLang="zh-CN" dirty="0"/>
              <a:t>C: </a:t>
            </a:r>
            <a:r>
              <a:rPr lang="zh-CN" altLang="en-US" dirty="0"/>
              <a:t>卷积</a:t>
            </a:r>
            <a:r>
              <a:rPr lang="en-US" altLang="zh-CN" dirty="0"/>
              <a:t> </a:t>
            </a:r>
            <a:endParaRPr lang="zh-CN" altLang="en-US" dirty="0"/>
          </a:p>
        </p:txBody>
      </p:sp>
      <p:sp>
        <p:nvSpPr>
          <p:cNvPr id="36" name="文本框 35"/>
          <p:cNvSpPr txBox="1"/>
          <p:nvPr/>
        </p:nvSpPr>
        <p:spPr>
          <a:xfrm>
            <a:off x="9247834" y="4917883"/>
            <a:ext cx="2754217" cy="923330"/>
          </a:xfrm>
          <a:prstGeom prst="rect">
            <a:avLst/>
          </a:prstGeom>
          <a:noFill/>
        </p:spPr>
        <p:txBody>
          <a:bodyPr wrap="square" rtlCol="0">
            <a:spAutoFit/>
          </a:bodyPr>
          <a:lstStyle/>
          <a:p>
            <a:r>
              <a:rPr lang="zh-CN" altLang="en-US" dirty="0"/>
              <a:t>捕捉时序依赖性质</a:t>
            </a:r>
            <a:endParaRPr lang="en-US" altLang="zh-CN" dirty="0"/>
          </a:p>
          <a:p>
            <a:endParaRPr lang="en-US" altLang="zh-CN" dirty="0"/>
          </a:p>
          <a:p>
            <a:r>
              <a:rPr lang="zh-CN" altLang="en-US" dirty="0"/>
              <a:t>计算量相对较小</a:t>
            </a:r>
          </a:p>
        </p:txBody>
      </p:sp>
      <p:grpSp>
        <p:nvGrpSpPr>
          <p:cNvPr id="2" name="组合 1">
            <a:extLst>
              <a:ext uri="{FF2B5EF4-FFF2-40B4-BE49-F238E27FC236}">
                <a16:creationId xmlns:a16="http://schemas.microsoft.com/office/drawing/2014/main" id="{9A993936-61BF-5914-12D9-68297CCD6C15}"/>
              </a:ext>
            </a:extLst>
          </p:cNvPr>
          <p:cNvGrpSpPr/>
          <p:nvPr/>
        </p:nvGrpSpPr>
        <p:grpSpPr>
          <a:xfrm>
            <a:off x="-44450" y="172583"/>
            <a:ext cx="12236450" cy="875802"/>
            <a:chOff x="-44450" y="172583"/>
            <a:chExt cx="12236450" cy="875802"/>
          </a:xfrm>
        </p:grpSpPr>
        <p:cxnSp>
          <p:nvCxnSpPr>
            <p:cNvPr id="4" name="直接连接符 3">
              <a:extLst>
                <a:ext uri="{FF2B5EF4-FFF2-40B4-BE49-F238E27FC236}">
                  <a16:creationId xmlns:a16="http://schemas.microsoft.com/office/drawing/2014/main" id="{CCE264B8-A34E-C70F-FAA4-DC8C4019F6C9}"/>
                </a:ext>
              </a:extLst>
            </p:cNvPr>
            <p:cNvCxnSpPr/>
            <p:nvPr/>
          </p:nvCxnSpPr>
          <p:spPr>
            <a:xfrm>
              <a:off x="-44450" y="1048385"/>
              <a:ext cx="12236450" cy="0"/>
            </a:xfrm>
            <a:prstGeom prst="line">
              <a:avLst/>
            </a:prstGeom>
            <a:ln w="28575" cmpd="sng">
              <a:solidFill>
                <a:srgbClr val="1E4D8A"/>
              </a:solidFill>
              <a:prstDash val="solid"/>
            </a:ln>
          </p:spPr>
          <p:style>
            <a:lnRef idx="2">
              <a:schemeClr val="accent1"/>
            </a:lnRef>
            <a:fillRef idx="0">
              <a:srgbClr val="FFFFFF"/>
            </a:fillRef>
            <a:effectRef idx="0">
              <a:srgbClr val="FFFFFF"/>
            </a:effectRef>
            <a:fontRef idx="minor">
              <a:schemeClr val="tx1"/>
            </a:fontRef>
          </p:style>
        </p:cxnSp>
        <p:sp>
          <p:nvSpPr>
            <p:cNvPr id="6" name="文本框 5">
              <a:extLst>
                <a:ext uri="{FF2B5EF4-FFF2-40B4-BE49-F238E27FC236}">
                  <a16:creationId xmlns:a16="http://schemas.microsoft.com/office/drawing/2014/main" id="{9ABE8381-1269-25C7-A6FA-415710E0C3D8}"/>
                </a:ext>
              </a:extLst>
            </p:cNvPr>
            <p:cNvSpPr txBox="1"/>
            <p:nvPr/>
          </p:nvSpPr>
          <p:spPr>
            <a:xfrm>
              <a:off x="329564" y="198755"/>
              <a:ext cx="8338474" cy="707886"/>
            </a:xfrm>
            <a:prstGeom prst="rect">
              <a:avLst/>
            </a:prstGeom>
            <a:noFill/>
          </p:spPr>
          <p:txBody>
            <a:bodyPr wrap="square" rtlCol="0">
              <a:spAutoFit/>
            </a:bodyPr>
            <a:lstStyle/>
            <a:p>
              <a:r>
                <a:rPr lang="zh-CN" altLang="en-US" sz="4000" b="1" dirty="0">
                  <a:solidFill>
                    <a:srgbClr val="1E4D8A"/>
                  </a:solidFill>
                  <a:latin typeface="Arial Black" panose="020B0A04020102020204" charset="0"/>
                  <a:cs typeface="Arial Black" panose="020B0A04020102020204" charset="0"/>
                </a:rPr>
                <a:t>基础模型</a:t>
              </a:r>
              <a:r>
                <a:rPr lang="en-US" altLang="zh-CN" sz="4000" b="1" dirty="0">
                  <a:solidFill>
                    <a:srgbClr val="1E4D8A"/>
                  </a:solidFill>
                  <a:latin typeface="Arial Black" panose="020B0A04020102020204" charset="0"/>
                  <a:cs typeface="Arial Black" panose="020B0A04020102020204" charset="0"/>
                </a:rPr>
                <a:t>-Motivation</a:t>
              </a:r>
              <a:endParaRPr lang="zh-CN" altLang="zh-CN" sz="4000" b="1" dirty="0">
                <a:solidFill>
                  <a:srgbClr val="1E4D8A"/>
                </a:solidFill>
                <a:latin typeface="Arial Black" panose="020B0A04020102020204" charset="0"/>
                <a:cs typeface="Arial Black" panose="020B0A04020102020204" charset="0"/>
              </a:endParaRPr>
            </a:p>
          </p:txBody>
        </p:sp>
        <p:grpSp>
          <p:nvGrpSpPr>
            <p:cNvPr id="7" name="组合 6">
              <a:extLst>
                <a:ext uri="{FF2B5EF4-FFF2-40B4-BE49-F238E27FC236}">
                  <a16:creationId xmlns:a16="http://schemas.microsoft.com/office/drawing/2014/main" id="{1873DC4F-3B53-4024-7281-EFDCA67BF8C1}"/>
                </a:ext>
              </a:extLst>
            </p:cNvPr>
            <p:cNvGrpSpPr/>
            <p:nvPr/>
          </p:nvGrpSpPr>
          <p:grpSpPr>
            <a:xfrm>
              <a:off x="9114765" y="172583"/>
              <a:ext cx="2879308" cy="743473"/>
              <a:chOff x="825667" y="458497"/>
              <a:chExt cx="4856203" cy="1253932"/>
            </a:xfrm>
          </p:grpSpPr>
          <p:pic>
            <p:nvPicPr>
              <p:cNvPr id="8" name="图片 7">
                <a:extLst>
                  <a:ext uri="{FF2B5EF4-FFF2-40B4-BE49-F238E27FC236}">
                    <a16:creationId xmlns:a16="http://schemas.microsoft.com/office/drawing/2014/main" id="{2DC41C9E-25F7-DDDA-61B0-C2B0C0CC047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9" name="图片 8">
                <a:extLst>
                  <a:ext uri="{FF2B5EF4-FFF2-40B4-BE49-F238E27FC236}">
                    <a16:creationId xmlns:a16="http://schemas.microsoft.com/office/drawing/2014/main" id="{9FE96123-634F-83C1-7D1D-2F936A320C1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23" name="矩形 22">
                <a:extLst>
                  <a:ext uri="{FF2B5EF4-FFF2-40B4-BE49-F238E27FC236}">
                    <a16:creationId xmlns:a16="http://schemas.microsoft.com/office/drawing/2014/main" id="{DACB4D60-1E3D-78B2-C65F-89D1210BEE2A}"/>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6487410"/>
            <a:ext cx="12192000" cy="383111"/>
          </a:xfrm>
          <a:prstGeom prst="rect">
            <a:avLst/>
          </a:prstGeom>
          <a:solidFill>
            <a:srgbClr val="1E4D8A">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内容占位符 4"/>
          <p:cNvPicPr>
            <a:picLocks noChangeAspect="1"/>
          </p:cNvPicPr>
          <p:nvPr/>
        </p:nvPicPr>
        <p:blipFill>
          <a:blip r:embed="rId3"/>
          <a:stretch>
            <a:fillRect/>
          </a:stretch>
        </p:blipFill>
        <p:spPr>
          <a:xfrm>
            <a:off x="215063" y="1190130"/>
            <a:ext cx="3767973" cy="4759325"/>
          </a:xfrm>
          <a:prstGeom prst="rect">
            <a:avLst/>
          </a:prstGeom>
        </p:spPr>
      </p:pic>
      <p:graphicFrame>
        <p:nvGraphicFramePr>
          <p:cNvPr id="7" name="对象 6"/>
          <p:cNvGraphicFramePr>
            <a:graphicFrameLocks noChangeAspect="1"/>
          </p:cNvGraphicFramePr>
          <p:nvPr/>
        </p:nvGraphicFramePr>
        <p:xfrm>
          <a:off x="5852459" y="1411253"/>
          <a:ext cx="4356100" cy="1241425"/>
        </p:xfrm>
        <a:graphic>
          <a:graphicData uri="http://schemas.openxmlformats.org/presentationml/2006/ole">
            <mc:AlternateContent xmlns:mc="http://schemas.openxmlformats.org/markup-compatibility/2006">
              <mc:Choice xmlns:v="urn:schemas-microsoft-com:vml" Requires="v">
                <p:oleObj name="AxMath" r:id="rId4" imgW="1600200" imgH="1600200" progId="Equation.AxMath">
                  <p:embed/>
                </p:oleObj>
              </mc:Choice>
              <mc:Fallback>
                <p:oleObj name="AxMath" r:id="rId4" imgW="1600200" imgH="1600200" progId="Equation.AxMath">
                  <p:embed/>
                  <p:pic>
                    <p:nvPicPr>
                      <p:cNvPr id="0" name="图片 3"/>
                      <p:cNvPicPr/>
                      <p:nvPr/>
                    </p:nvPicPr>
                    <p:blipFill>
                      <a:blip r:embed="rId5"/>
                      <a:stretch>
                        <a:fillRect/>
                      </a:stretch>
                    </p:blipFill>
                    <p:spPr>
                      <a:xfrm>
                        <a:off x="5852459" y="1411253"/>
                        <a:ext cx="4356100" cy="1241425"/>
                      </a:xfrm>
                      <a:prstGeom prst="rect">
                        <a:avLst/>
                      </a:prstGeom>
                    </p:spPr>
                  </p:pic>
                </p:oleObj>
              </mc:Fallback>
            </mc:AlternateContent>
          </a:graphicData>
        </a:graphic>
      </p:graphicFrame>
      <p:pic>
        <p:nvPicPr>
          <p:cNvPr id="9" name="图片 8"/>
          <p:cNvPicPr>
            <a:picLocks noChangeAspect="1"/>
          </p:cNvPicPr>
          <p:nvPr/>
        </p:nvPicPr>
        <p:blipFill>
          <a:blip r:embed="rId6"/>
          <a:stretch>
            <a:fillRect/>
          </a:stretch>
        </p:blipFill>
        <p:spPr>
          <a:xfrm>
            <a:off x="4410704" y="3099564"/>
            <a:ext cx="5602941" cy="2849891"/>
          </a:xfrm>
          <a:prstGeom prst="rect">
            <a:avLst/>
          </a:prstGeom>
        </p:spPr>
      </p:pic>
      <p:cxnSp>
        <p:nvCxnSpPr>
          <p:cNvPr id="25" name="直接连接符 24"/>
          <p:cNvCxnSpPr/>
          <p:nvPr/>
        </p:nvCxnSpPr>
        <p:spPr>
          <a:xfrm flipV="1">
            <a:off x="3072653" y="3099564"/>
            <a:ext cx="1586753" cy="988342"/>
          </a:xfrm>
          <a:prstGeom prst="line">
            <a:avLst/>
          </a:prstGeom>
          <a:ln w="38100">
            <a:prstDash val="sysDash"/>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3072653" y="4886087"/>
            <a:ext cx="1586753" cy="1111253"/>
          </a:xfrm>
          <a:prstGeom prst="line">
            <a:avLst/>
          </a:prstGeom>
          <a:ln w="38100">
            <a:prstDash val="sysDash"/>
          </a:ln>
        </p:spPr>
        <p:style>
          <a:lnRef idx="1">
            <a:schemeClr val="dk1"/>
          </a:lnRef>
          <a:fillRef idx="0">
            <a:schemeClr val="dk1"/>
          </a:fillRef>
          <a:effectRef idx="0">
            <a:schemeClr val="dk1"/>
          </a:effectRef>
          <a:fontRef idx="minor">
            <a:schemeClr val="tx1"/>
          </a:fontRef>
        </p:style>
      </p:cxnSp>
      <p:grpSp>
        <p:nvGrpSpPr>
          <p:cNvPr id="4" name="组合 3">
            <a:extLst>
              <a:ext uri="{FF2B5EF4-FFF2-40B4-BE49-F238E27FC236}">
                <a16:creationId xmlns:a16="http://schemas.microsoft.com/office/drawing/2014/main" id="{AE95A442-96CB-8FF0-C58F-210EADD1C453}"/>
              </a:ext>
            </a:extLst>
          </p:cNvPr>
          <p:cNvGrpSpPr/>
          <p:nvPr/>
        </p:nvGrpSpPr>
        <p:grpSpPr>
          <a:xfrm>
            <a:off x="-44450" y="172583"/>
            <a:ext cx="12236450" cy="875802"/>
            <a:chOff x="-44450" y="172583"/>
            <a:chExt cx="12236450" cy="875802"/>
          </a:xfrm>
        </p:grpSpPr>
        <p:cxnSp>
          <p:nvCxnSpPr>
            <p:cNvPr id="6" name="直接连接符 5">
              <a:extLst>
                <a:ext uri="{FF2B5EF4-FFF2-40B4-BE49-F238E27FC236}">
                  <a16:creationId xmlns:a16="http://schemas.microsoft.com/office/drawing/2014/main" id="{A2CBCDFD-02F7-6A63-D073-4C0D39CE761F}"/>
                </a:ext>
              </a:extLst>
            </p:cNvPr>
            <p:cNvCxnSpPr/>
            <p:nvPr/>
          </p:nvCxnSpPr>
          <p:spPr>
            <a:xfrm>
              <a:off x="-44450" y="1048385"/>
              <a:ext cx="12236450" cy="0"/>
            </a:xfrm>
            <a:prstGeom prst="line">
              <a:avLst/>
            </a:prstGeom>
            <a:ln w="28575" cmpd="sng">
              <a:solidFill>
                <a:srgbClr val="1E4D8A"/>
              </a:solidFill>
              <a:prstDash val="solid"/>
            </a:ln>
          </p:spPr>
          <p:style>
            <a:lnRef idx="2">
              <a:schemeClr val="accent1"/>
            </a:lnRef>
            <a:fillRef idx="0">
              <a:srgbClr val="FFFFFF"/>
            </a:fillRef>
            <a:effectRef idx="0">
              <a:srgbClr val="FFFFFF"/>
            </a:effectRef>
            <a:fontRef idx="minor">
              <a:schemeClr val="tx1"/>
            </a:fontRef>
          </p:style>
        </p:cxnSp>
        <p:sp>
          <p:nvSpPr>
            <p:cNvPr id="8" name="文本框 7">
              <a:extLst>
                <a:ext uri="{FF2B5EF4-FFF2-40B4-BE49-F238E27FC236}">
                  <a16:creationId xmlns:a16="http://schemas.microsoft.com/office/drawing/2014/main" id="{9EA5B40D-BD6D-7342-F0FC-7BBB149F59F7}"/>
                </a:ext>
              </a:extLst>
            </p:cNvPr>
            <p:cNvSpPr txBox="1"/>
            <p:nvPr/>
          </p:nvSpPr>
          <p:spPr>
            <a:xfrm>
              <a:off x="329564" y="198755"/>
              <a:ext cx="8338474" cy="707886"/>
            </a:xfrm>
            <a:prstGeom prst="rect">
              <a:avLst/>
            </a:prstGeom>
            <a:noFill/>
          </p:spPr>
          <p:txBody>
            <a:bodyPr wrap="square" rtlCol="0">
              <a:spAutoFit/>
            </a:bodyPr>
            <a:lstStyle/>
            <a:p>
              <a:r>
                <a:rPr lang="zh-CN" altLang="en-US" sz="4000" b="1" dirty="0">
                  <a:solidFill>
                    <a:srgbClr val="1E4D8A"/>
                  </a:solidFill>
                  <a:latin typeface="Arial Black" panose="020B0A04020102020204" charset="0"/>
                  <a:cs typeface="Arial Black" panose="020B0A04020102020204" charset="0"/>
                </a:rPr>
                <a:t>基础模型</a:t>
              </a:r>
              <a:r>
                <a:rPr lang="en-US" altLang="zh-CN" sz="4000" b="1" dirty="0">
                  <a:solidFill>
                    <a:srgbClr val="1E4D8A"/>
                  </a:solidFill>
                  <a:latin typeface="Arial Black" panose="020B0A04020102020204" charset="0"/>
                  <a:cs typeface="Arial Black" panose="020B0A04020102020204" charset="0"/>
                </a:rPr>
                <a:t>-Architecture</a:t>
              </a:r>
              <a:endParaRPr lang="zh-CN" altLang="zh-CN" sz="4000" b="1" dirty="0">
                <a:solidFill>
                  <a:srgbClr val="1E4D8A"/>
                </a:solidFill>
                <a:latin typeface="Arial Black" panose="020B0A04020102020204" charset="0"/>
                <a:cs typeface="Arial Black" panose="020B0A04020102020204" charset="0"/>
              </a:endParaRPr>
            </a:p>
          </p:txBody>
        </p:sp>
        <p:grpSp>
          <p:nvGrpSpPr>
            <p:cNvPr id="10" name="组合 9">
              <a:extLst>
                <a:ext uri="{FF2B5EF4-FFF2-40B4-BE49-F238E27FC236}">
                  <a16:creationId xmlns:a16="http://schemas.microsoft.com/office/drawing/2014/main" id="{865F6543-3CE1-8779-2B35-93A1AA4643B8}"/>
                </a:ext>
              </a:extLst>
            </p:cNvPr>
            <p:cNvGrpSpPr/>
            <p:nvPr/>
          </p:nvGrpSpPr>
          <p:grpSpPr>
            <a:xfrm>
              <a:off x="9114765" y="172583"/>
              <a:ext cx="2879308" cy="743473"/>
              <a:chOff x="825667" y="458497"/>
              <a:chExt cx="4856203" cy="1253932"/>
            </a:xfrm>
          </p:grpSpPr>
          <p:pic>
            <p:nvPicPr>
              <p:cNvPr id="11" name="图片 10">
                <a:extLst>
                  <a:ext uri="{FF2B5EF4-FFF2-40B4-BE49-F238E27FC236}">
                    <a16:creationId xmlns:a16="http://schemas.microsoft.com/office/drawing/2014/main" id="{EC0A9005-D887-FC90-7720-5FF228E360E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12" name="图片 11">
                <a:extLst>
                  <a:ext uri="{FF2B5EF4-FFF2-40B4-BE49-F238E27FC236}">
                    <a16:creationId xmlns:a16="http://schemas.microsoft.com/office/drawing/2014/main" id="{AC719EF7-FA82-4033-2EF3-EA32EB29F666}"/>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13" name="矩形 12">
                <a:extLst>
                  <a:ext uri="{FF2B5EF4-FFF2-40B4-BE49-F238E27FC236}">
                    <a16:creationId xmlns:a16="http://schemas.microsoft.com/office/drawing/2014/main" id="{7B63FC02-EBF2-0B82-D336-0A4F3A4B3610}"/>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6487410"/>
            <a:ext cx="12192000" cy="383111"/>
          </a:xfrm>
          <a:prstGeom prst="rect">
            <a:avLst/>
          </a:prstGeom>
          <a:solidFill>
            <a:srgbClr val="1E4D8A">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3569429" y="1485423"/>
            <a:ext cx="4439896" cy="4671627"/>
          </a:xfrm>
          <a:prstGeom prst="rect">
            <a:avLst/>
          </a:prstGeom>
        </p:spPr>
      </p:pic>
      <p:sp>
        <p:nvSpPr>
          <p:cNvPr id="4" name="右大括号 3"/>
          <p:cNvSpPr/>
          <p:nvPr/>
        </p:nvSpPr>
        <p:spPr>
          <a:xfrm>
            <a:off x="8004070" y="4080869"/>
            <a:ext cx="251807" cy="17815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8350472" y="4790316"/>
            <a:ext cx="1124607" cy="369332"/>
          </a:xfrm>
          <a:prstGeom prst="rect">
            <a:avLst/>
          </a:prstGeom>
          <a:noFill/>
        </p:spPr>
        <p:txBody>
          <a:bodyPr wrap="square" rtlCol="0">
            <a:spAutoFit/>
          </a:bodyPr>
          <a:lstStyle/>
          <a:p>
            <a:r>
              <a:rPr lang="zh-CN" altLang="en-US" dirty="0"/>
              <a:t>膨胀卷积</a:t>
            </a:r>
          </a:p>
        </p:txBody>
      </p:sp>
      <p:sp>
        <p:nvSpPr>
          <p:cNvPr id="7" name="文本框 6"/>
          <p:cNvSpPr txBox="1"/>
          <p:nvPr/>
        </p:nvSpPr>
        <p:spPr>
          <a:xfrm>
            <a:off x="7888397" y="5862369"/>
            <a:ext cx="2884965" cy="369332"/>
          </a:xfrm>
          <a:prstGeom prst="rect">
            <a:avLst/>
          </a:prstGeom>
          <a:noFill/>
        </p:spPr>
        <p:txBody>
          <a:bodyPr wrap="square" rtlCol="0">
            <a:spAutoFit/>
          </a:bodyPr>
          <a:lstStyle/>
          <a:p>
            <a:r>
              <a:rPr lang="zh-CN" altLang="en-US" b="1" i="0" dirty="0">
                <a:solidFill>
                  <a:srgbClr val="4D4D4D"/>
                </a:solidFill>
                <a:effectLst/>
                <a:latin typeface="-apple-system"/>
              </a:rPr>
              <a:t>按照时序进行排列</a:t>
            </a:r>
            <a:r>
              <a:rPr lang="zh-CN" altLang="en-US" b="0" i="0" dirty="0">
                <a:solidFill>
                  <a:srgbClr val="4D4D4D"/>
                </a:solidFill>
                <a:effectLst/>
                <a:latin typeface="-apple-system"/>
              </a:rPr>
              <a:t>的特征</a:t>
            </a:r>
            <a:endParaRPr lang="zh-CN" altLang="en-US" dirty="0"/>
          </a:p>
        </p:txBody>
      </p:sp>
      <p:sp>
        <p:nvSpPr>
          <p:cNvPr id="8" name="右大括号 7"/>
          <p:cNvSpPr/>
          <p:nvPr/>
        </p:nvSpPr>
        <p:spPr>
          <a:xfrm>
            <a:off x="8004070" y="1892396"/>
            <a:ext cx="251807" cy="17815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p:cNvSpPr txBox="1"/>
          <p:nvPr/>
        </p:nvSpPr>
        <p:spPr>
          <a:xfrm>
            <a:off x="8350471" y="2598480"/>
            <a:ext cx="1124607" cy="369332"/>
          </a:xfrm>
          <a:prstGeom prst="rect">
            <a:avLst/>
          </a:prstGeom>
          <a:noFill/>
        </p:spPr>
        <p:txBody>
          <a:bodyPr wrap="square" rtlCol="0">
            <a:spAutoFit/>
          </a:bodyPr>
          <a:lstStyle/>
          <a:p>
            <a:r>
              <a:rPr lang="zh-CN" altLang="en-US" dirty="0"/>
              <a:t>膨胀卷积</a:t>
            </a:r>
          </a:p>
        </p:txBody>
      </p:sp>
      <p:sp>
        <p:nvSpPr>
          <p:cNvPr id="10" name="左大括号 9"/>
          <p:cNvSpPr/>
          <p:nvPr/>
        </p:nvSpPr>
        <p:spPr>
          <a:xfrm>
            <a:off x="3026979" y="1566041"/>
            <a:ext cx="220718" cy="45457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p:cNvSpPr txBox="1"/>
          <p:nvPr/>
        </p:nvSpPr>
        <p:spPr>
          <a:xfrm>
            <a:off x="872360" y="3689987"/>
            <a:ext cx="1870840" cy="369332"/>
          </a:xfrm>
          <a:prstGeom prst="rect">
            <a:avLst/>
          </a:prstGeom>
          <a:noFill/>
        </p:spPr>
        <p:txBody>
          <a:bodyPr wrap="square">
            <a:spAutoFit/>
          </a:bodyPr>
          <a:lstStyle/>
          <a:p>
            <a:r>
              <a:rPr lang="zh-CN" altLang="en-US" dirty="0"/>
              <a:t>Multi-Stage TCN</a:t>
            </a:r>
          </a:p>
        </p:txBody>
      </p:sp>
      <p:grpSp>
        <p:nvGrpSpPr>
          <p:cNvPr id="11" name="组合 10">
            <a:extLst>
              <a:ext uri="{FF2B5EF4-FFF2-40B4-BE49-F238E27FC236}">
                <a16:creationId xmlns:a16="http://schemas.microsoft.com/office/drawing/2014/main" id="{B8BE5667-13D5-B0B0-6DEB-60B7B3792794}"/>
              </a:ext>
            </a:extLst>
          </p:cNvPr>
          <p:cNvGrpSpPr/>
          <p:nvPr/>
        </p:nvGrpSpPr>
        <p:grpSpPr>
          <a:xfrm>
            <a:off x="-44450" y="172583"/>
            <a:ext cx="12236450" cy="875802"/>
            <a:chOff x="-44450" y="172583"/>
            <a:chExt cx="12236450" cy="875802"/>
          </a:xfrm>
        </p:grpSpPr>
        <p:cxnSp>
          <p:nvCxnSpPr>
            <p:cNvPr id="13" name="直接连接符 12">
              <a:extLst>
                <a:ext uri="{FF2B5EF4-FFF2-40B4-BE49-F238E27FC236}">
                  <a16:creationId xmlns:a16="http://schemas.microsoft.com/office/drawing/2014/main" id="{4A570243-AACA-C0AA-C736-BAE4113701D1}"/>
                </a:ext>
              </a:extLst>
            </p:cNvPr>
            <p:cNvCxnSpPr/>
            <p:nvPr/>
          </p:nvCxnSpPr>
          <p:spPr>
            <a:xfrm>
              <a:off x="-44450" y="1048385"/>
              <a:ext cx="12236450" cy="0"/>
            </a:xfrm>
            <a:prstGeom prst="line">
              <a:avLst/>
            </a:prstGeom>
            <a:ln w="28575" cmpd="sng">
              <a:solidFill>
                <a:srgbClr val="1E4D8A"/>
              </a:solidFill>
              <a:prstDash val="solid"/>
            </a:ln>
          </p:spPr>
          <p:style>
            <a:lnRef idx="2">
              <a:schemeClr val="accent1"/>
            </a:lnRef>
            <a:fillRef idx="0">
              <a:srgbClr val="FFFFFF"/>
            </a:fillRef>
            <a:effectRef idx="0">
              <a:srgbClr val="FFFFFF"/>
            </a:effectRef>
            <a:fontRef idx="minor">
              <a:schemeClr val="tx1"/>
            </a:fontRef>
          </p:style>
        </p:cxnSp>
        <p:sp>
          <p:nvSpPr>
            <p:cNvPr id="14" name="文本框 13">
              <a:extLst>
                <a:ext uri="{FF2B5EF4-FFF2-40B4-BE49-F238E27FC236}">
                  <a16:creationId xmlns:a16="http://schemas.microsoft.com/office/drawing/2014/main" id="{89BFC9F0-5185-53E0-80C0-3DA7E7B4341E}"/>
                </a:ext>
              </a:extLst>
            </p:cNvPr>
            <p:cNvSpPr txBox="1"/>
            <p:nvPr/>
          </p:nvSpPr>
          <p:spPr>
            <a:xfrm>
              <a:off x="329564" y="198755"/>
              <a:ext cx="8338474" cy="707886"/>
            </a:xfrm>
            <a:prstGeom prst="rect">
              <a:avLst/>
            </a:prstGeom>
            <a:noFill/>
          </p:spPr>
          <p:txBody>
            <a:bodyPr wrap="square" rtlCol="0">
              <a:spAutoFit/>
            </a:bodyPr>
            <a:lstStyle/>
            <a:p>
              <a:r>
                <a:rPr lang="zh-CN" altLang="en-US" sz="4000" b="1" dirty="0">
                  <a:solidFill>
                    <a:srgbClr val="1E4D8A"/>
                  </a:solidFill>
                  <a:latin typeface="Arial Black" panose="020B0A04020102020204" charset="0"/>
                  <a:cs typeface="Arial Black" panose="020B0A04020102020204" charset="0"/>
                </a:rPr>
                <a:t>基础模型</a:t>
              </a:r>
              <a:r>
                <a:rPr lang="en-US" altLang="zh-CN" sz="4000" b="1" dirty="0">
                  <a:solidFill>
                    <a:srgbClr val="1E4D8A"/>
                  </a:solidFill>
                  <a:latin typeface="Arial Black" panose="020B0A04020102020204" charset="0"/>
                  <a:cs typeface="Arial Black" panose="020B0A04020102020204" charset="0"/>
                </a:rPr>
                <a:t>-Architecture</a:t>
              </a:r>
              <a:endParaRPr lang="zh-CN" altLang="zh-CN" sz="4000" b="1" dirty="0">
                <a:solidFill>
                  <a:srgbClr val="1E4D8A"/>
                </a:solidFill>
                <a:latin typeface="Arial Black" panose="020B0A04020102020204" charset="0"/>
                <a:cs typeface="Arial Black" panose="020B0A04020102020204" charset="0"/>
              </a:endParaRPr>
            </a:p>
          </p:txBody>
        </p:sp>
        <p:grpSp>
          <p:nvGrpSpPr>
            <p:cNvPr id="15" name="组合 14">
              <a:extLst>
                <a:ext uri="{FF2B5EF4-FFF2-40B4-BE49-F238E27FC236}">
                  <a16:creationId xmlns:a16="http://schemas.microsoft.com/office/drawing/2014/main" id="{5316152C-B9D9-79F2-E197-C0699FF4CBCE}"/>
                </a:ext>
              </a:extLst>
            </p:cNvPr>
            <p:cNvGrpSpPr/>
            <p:nvPr/>
          </p:nvGrpSpPr>
          <p:grpSpPr>
            <a:xfrm>
              <a:off x="9114765" y="172583"/>
              <a:ext cx="2879308" cy="743473"/>
              <a:chOff x="825667" y="458497"/>
              <a:chExt cx="4856203" cy="1253932"/>
            </a:xfrm>
          </p:grpSpPr>
          <p:pic>
            <p:nvPicPr>
              <p:cNvPr id="16" name="图片 15">
                <a:extLst>
                  <a:ext uri="{FF2B5EF4-FFF2-40B4-BE49-F238E27FC236}">
                    <a16:creationId xmlns:a16="http://schemas.microsoft.com/office/drawing/2014/main" id="{53E7EC26-0FED-7695-DF00-E929F6E5702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17" name="图片 16">
                <a:extLst>
                  <a:ext uri="{FF2B5EF4-FFF2-40B4-BE49-F238E27FC236}">
                    <a16:creationId xmlns:a16="http://schemas.microsoft.com/office/drawing/2014/main" id="{80636121-5F9D-EDD1-9D4B-3ECFEDF8A1F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19" name="矩形 18">
                <a:extLst>
                  <a:ext uri="{FF2B5EF4-FFF2-40B4-BE49-F238E27FC236}">
                    <a16:creationId xmlns:a16="http://schemas.microsoft.com/office/drawing/2014/main" id="{A5DDDEE8-1887-2C19-0BF0-28D6996AFE70}"/>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6487410"/>
            <a:ext cx="12192000" cy="383111"/>
          </a:xfrm>
          <a:prstGeom prst="rect">
            <a:avLst/>
          </a:prstGeom>
          <a:solidFill>
            <a:srgbClr val="1E4D8A">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3"/>
          <a:stretch>
            <a:fillRect/>
          </a:stretch>
        </p:blipFill>
        <p:spPr>
          <a:xfrm>
            <a:off x="478622" y="2517228"/>
            <a:ext cx="5869626" cy="2985538"/>
          </a:xfrm>
          <a:prstGeom prst="rect">
            <a:avLst/>
          </a:prstGeom>
        </p:spPr>
      </p:pic>
      <p:graphicFrame>
        <p:nvGraphicFramePr>
          <p:cNvPr id="13" name="对象 12"/>
          <p:cNvGraphicFramePr>
            <a:graphicFrameLocks noChangeAspect="1"/>
          </p:cNvGraphicFramePr>
          <p:nvPr/>
        </p:nvGraphicFramePr>
        <p:xfrm>
          <a:off x="6940146" y="3813147"/>
          <a:ext cx="3457575" cy="393700"/>
        </p:xfrm>
        <a:graphic>
          <a:graphicData uri="http://schemas.openxmlformats.org/presentationml/2006/ole">
            <mc:AlternateContent xmlns:mc="http://schemas.openxmlformats.org/markup-compatibility/2006">
              <mc:Choice xmlns:v="urn:schemas-microsoft-com:vml" Requires="v">
                <p:oleObj name="AxMath" r:id="rId4" imgW="1600200" imgH="1600200" progId="Equation.AxMath">
                  <p:embed/>
                </p:oleObj>
              </mc:Choice>
              <mc:Fallback>
                <p:oleObj name="AxMath" r:id="rId4" imgW="1600200" imgH="1600200" progId="Equation.AxMath">
                  <p:embed/>
                  <p:pic>
                    <p:nvPicPr>
                      <p:cNvPr id="0" name="图片 1"/>
                      <p:cNvPicPr/>
                      <p:nvPr/>
                    </p:nvPicPr>
                    <p:blipFill>
                      <a:blip r:embed="rId5"/>
                      <a:stretch>
                        <a:fillRect/>
                      </a:stretch>
                    </p:blipFill>
                    <p:spPr>
                      <a:xfrm>
                        <a:off x="6940146" y="3813147"/>
                        <a:ext cx="3457575" cy="393700"/>
                      </a:xfrm>
                      <a:prstGeom prst="rect">
                        <a:avLst/>
                      </a:prstGeom>
                    </p:spPr>
                  </p:pic>
                </p:oleObj>
              </mc:Fallback>
            </mc:AlternateContent>
          </a:graphicData>
        </a:graphic>
      </p:graphicFrame>
      <p:sp>
        <p:nvSpPr>
          <p:cNvPr id="14" name="箭头: 上 13"/>
          <p:cNvSpPr/>
          <p:nvPr/>
        </p:nvSpPr>
        <p:spPr>
          <a:xfrm>
            <a:off x="6348248" y="2264980"/>
            <a:ext cx="430924" cy="338958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978869" y="5285234"/>
            <a:ext cx="3647090" cy="369332"/>
          </a:xfrm>
          <a:prstGeom prst="rect">
            <a:avLst/>
          </a:prstGeom>
          <a:noFill/>
        </p:spPr>
        <p:txBody>
          <a:bodyPr wrap="square" rtlCol="0">
            <a:spAutoFit/>
          </a:bodyPr>
          <a:lstStyle/>
          <a:p>
            <a:r>
              <a:rPr lang="zh-CN" altLang="en-US" dirty="0"/>
              <a:t>神经元的感受野小，捕获局部特征</a:t>
            </a:r>
          </a:p>
        </p:txBody>
      </p:sp>
      <p:sp>
        <p:nvSpPr>
          <p:cNvPr id="16" name="文本框 15"/>
          <p:cNvSpPr txBox="1"/>
          <p:nvPr/>
        </p:nvSpPr>
        <p:spPr>
          <a:xfrm>
            <a:off x="6978869" y="2196390"/>
            <a:ext cx="3647090" cy="369332"/>
          </a:xfrm>
          <a:prstGeom prst="rect">
            <a:avLst/>
          </a:prstGeom>
          <a:noFill/>
        </p:spPr>
        <p:txBody>
          <a:bodyPr wrap="square" rtlCol="0">
            <a:spAutoFit/>
          </a:bodyPr>
          <a:lstStyle/>
          <a:p>
            <a:r>
              <a:rPr lang="zh-CN" altLang="en-US" dirty="0"/>
              <a:t>神经元的感受野大，捕获全局特征</a:t>
            </a:r>
          </a:p>
        </p:txBody>
      </p:sp>
      <p:sp>
        <p:nvSpPr>
          <p:cNvPr id="19" name="文本框 18"/>
          <p:cNvSpPr txBox="1"/>
          <p:nvPr/>
        </p:nvSpPr>
        <p:spPr>
          <a:xfrm>
            <a:off x="767255" y="6169572"/>
            <a:ext cx="8056179" cy="369332"/>
          </a:xfrm>
          <a:prstGeom prst="rect">
            <a:avLst/>
          </a:prstGeom>
          <a:noFill/>
        </p:spPr>
        <p:txBody>
          <a:bodyPr wrap="square" rtlCol="0">
            <a:spAutoFit/>
          </a:bodyPr>
          <a:lstStyle/>
          <a:p>
            <a:r>
              <a:rPr lang="zh-CN" altLang="en-US" dirty="0"/>
              <a:t>局部特征的捕获能力逐渐下降</a:t>
            </a:r>
          </a:p>
        </p:txBody>
      </p:sp>
      <p:grpSp>
        <p:nvGrpSpPr>
          <p:cNvPr id="2" name="组合 1">
            <a:extLst>
              <a:ext uri="{FF2B5EF4-FFF2-40B4-BE49-F238E27FC236}">
                <a16:creationId xmlns:a16="http://schemas.microsoft.com/office/drawing/2014/main" id="{09C55F78-102B-2DB5-76DC-4D647A3FD41D}"/>
              </a:ext>
            </a:extLst>
          </p:cNvPr>
          <p:cNvGrpSpPr/>
          <p:nvPr/>
        </p:nvGrpSpPr>
        <p:grpSpPr>
          <a:xfrm>
            <a:off x="-44450" y="172583"/>
            <a:ext cx="12236450" cy="875802"/>
            <a:chOff x="-44450" y="172583"/>
            <a:chExt cx="12236450" cy="875802"/>
          </a:xfrm>
        </p:grpSpPr>
        <p:cxnSp>
          <p:nvCxnSpPr>
            <p:cNvPr id="4" name="直接连接符 3">
              <a:extLst>
                <a:ext uri="{FF2B5EF4-FFF2-40B4-BE49-F238E27FC236}">
                  <a16:creationId xmlns:a16="http://schemas.microsoft.com/office/drawing/2014/main" id="{7BCFB5CE-A191-052F-8380-4BD6C21B15EB}"/>
                </a:ext>
              </a:extLst>
            </p:cNvPr>
            <p:cNvCxnSpPr/>
            <p:nvPr/>
          </p:nvCxnSpPr>
          <p:spPr>
            <a:xfrm>
              <a:off x="-44450" y="1048385"/>
              <a:ext cx="12236450" cy="0"/>
            </a:xfrm>
            <a:prstGeom prst="line">
              <a:avLst/>
            </a:prstGeom>
            <a:ln w="28575" cmpd="sng">
              <a:solidFill>
                <a:srgbClr val="1E4D8A"/>
              </a:solidFill>
              <a:prstDash val="solid"/>
            </a:ln>
          </p:spPr>
          <p:style>
            <a:lnRef idx="2">
              <a:schemeClr val="accent1"/>
            </a:lnRef>
            <a:fillRef idx="0">
              <a:srgbClr val="FFFFFF"/>
            </a:fillRef>
            <a:effectRef idx="0">
              <a:srgbClr val="FFFFFF"/>
            </a:effectRef>
            <a:fontRef idx="minor">
              <a:schemeClr val="tx1"/>
            </a:fontRef>
          </p:style>
        </p:cxnSp>
        <p:sp>
          <p:nvSpPr>
            <p:cNvPr id="6" name="文本框 5">
              <a:extLst>
                <a:ext uri="{FF2B5EF4-FFF2-40B4-BE49-F238E27FC236}">
                  <a16:creationId xmlns:a16="http://schemas.microsoft.com/office/drawing/2014/main" id="{A2119541-3F7F-0C57-2ADD-44EEC698DD43}"/>
                </a:ext>
              </a:extLst>
            </p:cNvPr>
            <p:cNvSpPr txBox="1"/>
            <p:nvPr/>
          </p:nvSpPr>
          <p:spPr>
            <a:xfrm>
              <a:off x="329564" y="198755"/>
              <a:ext cx="8338474" cy="707886"/>
            </a:xfrm>
            <a:prstGeom prst="rect">
              <a:avLst/>
            </a:prstGeom>
            <a:noFill/>
          </p:spPr>
          <p:txBody>
            <a:bodyPr wrap="square" rtlCol="0">
              <a:spAutoFit/>
            </a:bodyPr>
            <a:lstStyle/>
            <a:p>
              <a:r>
                <a:rPr lang="en-US" altLang="zh-CN" sz="4000" b="1" dirty="0">
                  <a:solidFill>
                    <a:srgbClr val="1E4D8A"/>
                  </a:solidFill>
                  <a:latin typeface="Arial Black" panose="020B0A04020102020204" charset="0"/>
                  <a:cs typeface="Arial Black" panose="020B0A04020102020204" charset="0"/>
                </a:rPr>
                <a:t>MSTCN2-Motivation</a:t>
              </a:r>
              <a:endParaRPr lang="zh-CN" altLang="zh-CN" sz="4000" b="1" dirty="0">
                <a:solidFill>
                  <a:srgbClr val="1E4D8A"/>
                </a:solidFill>
                <a:latin typeface="Arial Black" panose="020B0A04020102020204" charset="0"/>
                <a:cs typeface="Arial Black" panose="020B0A04020102020204" charset="0"/>
              </a:endParaRPr>
            </a:p>
          </p:txBody>
        </p:sp>
        <p:grpSp>
          <p:nvGrpSpPr>
            <p:cNvPr id="7" name="组合 6">
              <a:extLst>
                <a:ext uri="{FF2B5EF4-FFF2-40B4-BE49-F238E27FC236}">
                  <a16:creationId xmlns:a16="http://schemas.microsoft.com/office/drawing/2014/main" id="{C78B0440-E58B-C9A8-C288-F49502490331}"/>
                </a:ext>
              </a:extLst>
            </p:cNvPr>
            <p:cNvGrpSpPr/>
            <p:nvPr/>
          </p:nvGrpSpPr>
          <p:grpSpPr>
            <a:xfrm>
              <a:off x="9114765" y="172583"/>
              <a:ext cx="2879308" cy="743473"/>
              <a:chOff x="825667" y="458497"/>
              <a:chExt cx="4856203" cy="1253932"/>
            </a:xfrm>
          </p:grpSpPr>
          <p:pic>
            <p:nvPicPr>
              <p:cNvPr id="8" name="图片 7">
                <a:extLst>
                  <a:ext uri="{FF2B5EF4-FFF2-40B4-BE49-F238E27FC236}">
                    <a16:creationId xmlns:a16="http://schemas.microsoft.com/office/drawing/2014/main" id="{D3252B70-AA06-67C4-8C80-492CE2C5E7D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9" name="图片 8">
                <a:extLst>
                  <a:ext uri="{FF2B5EF4-FFF2-40B4-BE49-F238E27FC236}">
                    <a16:creationId xmlns:a16="http://schemas.microsoft.com/office/drawing/2014/main" id="{C5DA7E15-DB46-EDB0-5E27-7B97D79842D4}"/>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10" name="矩形 9">
                <a:extLst>
                  <a:ext uri="{FF2B5EF4-FFF2-40B4-BE49-F238E27FC236}">
                    <a16:creationId xmlns:a16="http://schemas.microsoft.com/office/drawing/2014/main" id="{C4559B42-631C-4B85-52AD-1ACD9F58AE76}"/>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6487410"/>
            <a:ext cx="12192000" cy="383111"/>
          </a:xfrm>
          <a:prstGeom prst="rect">
            <a:avLst/>
          </a:prstGeom>
          <a:solidFill>
            <a:srgbClr val="1E4D8A">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653336" y="2339384"/>
            <a:ext cx="3375131" cy="2573537"/>
          </a:xfrm>
          <a:prstGeom prst="rect">
            <a:avLst/>
          </a:prstGeom>
        </p:spPr>
      </p:pic>
      <p:pic>
        <p:nvPicPr>
          <p:cNvPr id="4" name="图片 3"/>
          <p:cNvPicPr>
            <a:picLocks noChangeAspect="1"/>
          </p:cNvPicPr>
          <p:nvPr/>
        </p:nvPicPr>
        <p:blipFill>
          <a:blip r:embed="rId4"/>
          <a:stretch>
            <a:fillRect/>
          </a:stretch>
        </p:blipFill>
        <p:spPr>
          <a:xfrm>
            <a:off x="6096000" y="1218448"/>
            <a:ext cx="4751751" cy="5526989"/>
          </a:xfrm>
          <a:prstGeom prst="rect">
            <a:avLst/>
          </a:prstGeom>
        </p:spPr>
      </p:pic>
      <p:grpSp>
        <p:nvGrpSpPr>
          <p:cNvPr id="7" name="组合 6">
            <a:extLst>
              <a:ext uri="{FF2B5EF4-FFF2-40B4-BE49-F238E27FC236}">
                <a16:creationId xmlns:a16="http://schemas.microsoft.com/office/drawing/2014/main" id="{2F59D867-A971-26F1-BD97-6E621CFFD002}"/>
              </a:ext>
            </a:extLst>
          </p:cNvPr>
          <p:cNvGrpSpPr/>
          <p:nvPr/>
        </p:nvGrpSpPr>
        <p:grpSpPr>
          <a:xfrm>
            <a:off x="-44450" y="172583"/>
            <a:ext cx="12236450" cy="875802"/>
            <a:chOff x="-44450" y="172583"/>
            <a:chExt cx="12236450" cy="875802"/>
          </a:xfrm>
        </p:grpSpPr>
        <p:cxnSp>
          <p:nvCxnSpPr>
            <p:cNvPr id="8" name="直接连接符 7">
              <a:extLst>
                <a:ext uri="{FF2B5EF4-FFF2-40B4-BE49-F238E27FC236}">
                  <a16:creationId xmlns:a16="http://schemas.microsoft.com/office/drawing/2014/main" id="{00E3AA58-82C8-AECD-3E3A-96B46351A64A}"/>
                </a:ext>
              </a:extLst>
            </p:cNvPr>
            <p:cNvCxnSpPr/>
            <p:nvPr/>
          </p:nvCxnSpPr>
          <p:spPr>
            <a:xfrm>
              <a:off x="-44450" y="1048385"/>
              <a:ext cx="12236450" cy="0"/>
            </a:xfrm>
            <a:prstGeom prst="line">
              <a:avLst/>
            </a:prstGeom>
            <a:ln w="28575" cmpd="sng">
              <a:solidFill>
                <a:srgbClr val="1E4D8A"/>
              </a:solidFill>
              <a:prstDash val="solid"/>
            </a:ln>
          </p:spPr>
          <p:style>
            <a:lnRef idx="2">
              <a:schemeClr val="accent1"/>
            </a:lnRef>
            <a:fillRef idx="0">
              <a:srgbClr val="FFFFFF"/>
            </a:fillRef>
            <a:effectRef idx="0">
              <a:srgbClr val="FFFFFF"/>
            </a:effectRef>
            <a:fontRef idx="minor">
              <a:schemeClr val="tx1"/>
            </a:fontRef>
          </p:style>
        </p:cxnSp>
        <p:sp>
          <p:nvSpPr>
            <p:cNvPr id="9" name="文本框 8">
              <a:extLst>
                <a:ext uri="{FF2B5EF4-FFF2-40B4-BE49-F238E27FC236}">
                  <a16:creationId xmlns:a16="http://schemas.microsoft.com/office/drawing/2014/main" id="{A9988304-B13B-66B5-3FF2-DEC052BD411C}"/>
                </a:ext>
              </a:extLst>
            </p:cNvPr>
            <p:cNvSpPr txBox="1"/>
            <p:nvPr/>
          </p:nvSpPr>
          <p:spPr>
            <a:xfrm>
              <a:off x="329564" y="198755"/>
              <a:ext cx="8338474" cy="707886"/>
            </a:xfrm>
            <a:prstGeom prst="rect">
              <a:avLst/>
            </a:prstGeom>
            <a:noFill/>
          </p:spPr>
          <p:txBody>
            <a:bodyPr wrap="square" rtlCol="0">
              <a:spAutoFit/>
            </a:bodyPr>
            <a:lstStyle/>
            <a:p>
              <a:r>
                <a:rPr lang="en-US" altLang="zh-CN" sz="4000" b="1" dirty="0">
                  <a:solidFill>
                    <a:srgbClr val="1E4D8A"/>
                  </a:solidFill>
                  <a:latin typeface="Arial Black" panose="020B0A04020102020204" charset="0"/>
                  <a:cs typeface="Arial Black" panose="020B0A04020102020204" charset="0"/>
                </a:rPr>
                <a:t>MSTCN2-Motivation</a:t>
              </a:r>
              <a:endParaRPr lang="zh-CN" altLang="zh-CN" sz="4000" b="1" dirty="0">
                <a:solidFill>
                  <a:srgbClr val="1E4D8A"/>
                </a:solidFill>
                <a:latin typeface="Arial Black" panose="020B0A04020102020204" charset="0"/>
                <a:cs typeface="Arial Black" panose="020B0A04020102020204" charset="0"/>
              </a:endParaRPr>
            </a:p>
          </p:txBody>
        </p:sp>
        <p:grpSp>
          <p:nvGrpSpPr>
            <p:cNvPr id="10" name="组合 9">
              <a:extLst>
                <a:ext uri="{FF2B5EF4-FFF2-40B4-BE49-F238E27FC236}">
                  <a16:creationId xmlns:a16="http://schemas.microsoft.com/office/drawing/2014/main" id="{DFA4158A-FF85-A806-6C69-233E848FBF9C}"/>
                </a:ext>
              </a:extLst>
            </p:cNvPr>
            <p:cNvGrpSpPr/>
            <p:nvPr/>
          </p:nvGrpSpPr>
          <p:grpSpPr>
            <a:xfrm>
              <a:off x="9114765" y="172583"/>
              <a:ext cx="2879308" cy="743473"/>
              <a:chOff x="825667" y="458497"/>
              <a:chExt cx="4856203" cy="1253932"/>
            </a:xfrm>
          </p:grpSpPr>
          <p:pic>
            <p:nvPicPr>
              <p:cNvPr id="11" name="图片 10">
                <a:extLst>
                  <a:ext uri="{FF2B5EF4-FFF2-40B4-BE49-F238E27FC236}">
                    <a16:creationId xmlns:a16="http://schemas.microsoft.com/office/drawing/2014/main" id="{4B5744F3-B5C3-496A-C7D3-9BBC8E11287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12" name="图片 11">
                <a:extLst>
                  <a:ext uri="{FF2B5EF4-FFF2-40B4-BE49-F238E27FC236}">
                    <a16:creationId xmlns:a16="http://schemas.microsoft.com/office/drawing/2014/main" id="{12A849A4-BD30-5ACC-4999-F89258C522B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13" name="矩形 12">
                <a:extLst>
                  <a:ext uri="{FF2B5EF4-FFF2-40B4-BE49-F238E27FC236}">
                    <a16:creationId xmlns:a16="http://schemas.microsoft.com/office/drawing/2014/main" id="{603A8DD6-6D80-5446-1FD8-5F22984A769B}"/>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组合 157"/>
          <p:cNvGrpSpPr/>
          <p:nvPr/>
        </p:nvGrpSpPr>
        <p:grpSpPr>
          <a:xfrm>
            <a:off x="0" y="1227076"/>
            <a:ext cx="12192000" cy="3096671"/>
            <a:chOff x="0" y="1227076"/>
            <a:chExt cx="12192000" cy="3096671"/>
          </a:xfrm>
        </p:grpSpPr>
        <p:grpSp>
          <p:nvGrpSpPr>
            <p:cNvPr id="159" name="组合 158"/>
            <p:cNvGrpSpPr/>
            <p:nvPr/>
          </p:nvGrpSpPr>
          <p:grpSpPr>
            <a:xfrm>
              <a:off x="1028700" y="2395138"/>
              <a:ext cx="10134600" cy="1928609"/>
              <a:chOff x="1028700" y="2410415"/>
              <a:chExt cx="10134600" cy="1928609"/>
            </a:xfrm>
          </p:grpSpPr>
          <p:sp>
            <p:nvSpPr>
              <p:cNvPr id="164" name="文本框 163"/>
              <p:cNvSpPr txBox="1"/>
              <p:nvPr/>
            </p:nvSpPr>
            <p:spPr>
              <a:xfrm>
                <a:off x="1028700" y="2410415"/>
                <a:ext cx="10134600" cy="1014730"/>
              </a:xfrm>
              <a:prstGeom prst="rect">
                <a:avLst/>
              </a:prstGeom>
              <a:noFill/>
            </p:spPr>
            <p:txBody>
              <a:bodyPr wrap="square">
                <a:spAutoFit/>
              </a:bodyPr>
              <a:lstStyle/>
              <a:p>
                <a:pPr algn="ctr"/>
                <a:r>
                  <a:rPr lang="zh-CN" altLang="en-US" sz="6000" dirty="0">
                    <a:latin typeface="汉仪旗黑X1-75W" panose="00020600040101010101" pitchFamily="18" charset="-122"/>
                    <a:ea typeface="汉仪旗黑X1-75W" panose="00020600040101010101" pitchFamily="18" charset="-122"/>
                    <a:sym typeface="汉仪旗黑X1-75W" panose="00020600040101010101" pitchFamily="18" charset="-122"/>
                  </a:rPr>
                  <a:t>复现结果及改进尝试</a:t>
                </a:r>
                <a:endParaRPr lang="zh-CN" altLang="en-US" sz="6000" i="0" dirty="0">
                  <a:effectLst/>
                  <a:latin typeface="汉仪旗黑X1-75W" panose="00020600040101010101" pitchFamily="18" charset="-122"/>
                  <a:ea typeface="汉仪旗黑X1-75W" panose="00020600040101010101" pitchFamily="18" charset="-122"/>
                  <a:sym typeface="汉仪旗黑X1-75W" panose="00020600040101010101" pitchFamily="18" charset="-122"/>
                </a:endParaRPr>
              </a:p>
            </p:txBody>
          </p:sp>
          <p:sp>
            <p:nvSpPr>
              <p:cNvPr id="165" name="文本框 164"/>
              <p:cNvSpPr txBox="1"/>
              <p:nvPr/>
            </p:nvSpPr>
            <p:spPr>
              <a:xfrm>
                <a:off x="2484339" y="3444277"/>
                <a:ext cx="7223321" cy="577850"/>
              </a:xfrm>
              <a:prstGeom prst="rect">
                <a:avLst/>
              </a:prstGeom>
              <a:noFill/>
            </p:spPr>
            <p:txBody>
              <a:bodyPr wrap="square">
                <a:spAutoFit/>
              </a:bodyPr>
              <a:lstStyle/>
              <a:p>
                <a:pPr algn="ctr">
                  <a:lnSpc>
                    <a:spcPct val="150000"/>
                  </a:lnSpc>
                </a:pPr>
                <a:r>
                  <a:rPr lang="en-US" altLang="zh-CN" sz="2400" dirty="0">
                    <a:latin typeface="Arial" panose="020B0604020202020204" pitchFamily="34" charset="0"/>
                    <a:ea typeface="汉仪旗黑X1-55W" panose="00020600040101010101" pitchFamily="18" charset="-122"/>
                    <a:cs typeface="Arial" panose="020B0604020202020204" pitchFamily="34" charset="0"/>
                    <a:sym typeface="汉仪旗黑X1-55W" panose="00020600040101010101" pitchFamily="18" charset="-122"/>
                  </a:rPr>
                  <a:t>Reproduction result and improvement attempts</a:t>
                </a:r>
              </a:p>
            </p:txBody>
          </p:sp>
          <p:cxnSp>
            <p:nvCxnSpPr>
              <p:cNvPr id="166" name="直接连接符 165"/>
              <p:cNvCxnSpPr/>
              <p:nvPr/>
            </p:nvCxnSpPr>
            <p:spPr>
              <a:xfrm>
                <a:off x="2614326" y="4339024"/>
                <a:ext cx="6963348" cy="0"/>
              </a:xfrm>
              <a:prstGeom prst="line">
                <a:avLst/>
              </a:prstGeom>
              <a:ln w="15875">
                <a:solidFill>
                  <a:srgbClr val="1E4D8A"/>
                </a:solidFill>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a:off x="0" y="1227076"/>
              <a:ext cx="12192000" cy="654935"/>
              <a:chOff x="0" y="5650615"/>
              <a:chExt cx="12192000" cy="654935"/>
            </a:xfrm>
          </p:grpSpPr>
          <p:sp>
            <p:nvSpPr>
              <p:cNvPr id="161" name="矩形 160"/>
              <p:cNvSpPr/>
              <p:nvPr/>
            </p:nvSpPr>
            <p:spPr>
              <a:xfrm>
                <a:off x="0" y="5881259"/>
                <a:ext cx="12192000" cy="193646"/>
              </a:xfrm>
              <a:prstGeom prst="rect">
                <a:avLst/>
              </a:prstGeom>
              <a:solidFill>
                <a:srgbClr val="1E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2" name="矩形: 圆角 161"/>
              <p:cNvSpPr/>
              <p:nvPr/>
            </p:nvSpPr>
            <p:spPr>
              <a:xfrm>
                <a:off x="4648200" y="5650615"/>
                <a:ext cx="2895600" cy="654935"/>
              </a:xfrm>
              <a:prstGeom prst="roundRect">
                <a:avLst>
                  <a:gd name="adj" fmla="val 50000"/>
                </a:avLst>
              </a:prstGeom>
              <a:solidFill>
                <a:srgbClr val="1E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文本框 162"/>
              <p:cNvSpPr txBox="1"/>
              <p:nvPr/>
            </p:nvSpPr>
            <p:spPr>
              <a:xfrm>
                <a:off x="4648200" y="5716472"/>
                <a:ext cx="2895600" cy="521970"/>
              </a:xfrm>
              <a:prstGeom prst="rect">
                <a:avLst/>
              </a:prstGeom>
              <a:noFill/>
            </p:spPr>
            <p:txBody>
              <a:bodyPr wrap="square">
                <a:spAutoFit/>
              </a:bodyPr>
              <a:lstStyle/>
              <a:p>
                <a:pPr algn="ctr"/>
                <a:r>
                  <a:rPr lang="en-US" altLang="zh-CN" sz="2800" dirty="0">
                    <a:solidFill>
                      <a:schemeClr val="bg1"/>
                    </a:solidFill>
                    <a:latin typeface="Arial Black" panose="020B0A04020102020204" charset="0"/>
                    <a:ea typeface="汉仪旗黑X1-85W" panose="00020600040101010101" pitchFamily="18" charset="-122"/>
                    <a:cs typeface="Arial Black" panose="020B0A04020102020204" charset="0"/>
                    <a:sym typeface="汉仪旗黑X1-75W" panose="00020600040101010101" pitchFamily="18" charset="-122"/>
                  </a:rPr>
                  <a:t>Part 03</a:t>
                </a:r>
                <a:endParaRPr lang="zh-CN" altLang="en-US" sz="2800" dirty="0">
                  <a:solidFill>
                    <a:schemeClr val="bg1"/>
                  </a:solidFill>
                  <a:latin typeface="Arial Black" panose="020B0A04020102020204" charset="0"/>
                  <a:ea typeface="汉仪旗黑X1-85W" panose="00020600040101010101" pitchFamily="18" charset="-122"/>
                  <a:cs typeface="Arial Black" panose="020B0A04020102020204" charset="0"/>
                  <a:sym typeface="汉仪旗黑X1-75W" panose="00020600040101010101" pitchFamily="18" charset="-122"/>
                </a:endParaRPr>
              </a:p>
            </p:txBody>
          </p:sp>
        </p:grpSp>
      </p:grpSp>
      <p:sp>
        <p:nvSpPr>
          <p:cNvPr id="167" name="文本框 166"/>
          <p:cNvSpPr txBox="1"/>
          <p:nvPr/>
        </p:nvSpPr>
        <p:spPr>
          <a:xfrm>
            <a:off x="5054281" y="4518837"/>
            <a:ext cx="2083435" cy="1002582"/>
          </a:xfrm>
          <a:prstGeom prst="rect">
            <a:avLst/>
          </a:prstGeom>
          <a:noFill/>
        </p:spPr>
        <p:txBody>
          <a:bodyPr wrap="square" rtlCol="0">
            <a:spAutoFit/>
          </a:bodyPr>
          <a:lstStyle/>
          <a:p>
            <a:pPr marL="285750" indent="-285750">
              <a:lnSpc>
                <a:spcPct val="130000"/>
              </a:lnSpc>
              <a:buFont typeface="Wingdings" panose="05000000000000000000" charset="0"/>
              <a:buChar char="l"/>
            </a:pPr>
            <a:r>
              <a:rPr lang="en-US" altLang="zh-CN" sz="2400" dirty="0">
                <a:solidFill>
                  <a:srgbClr val="1E4D8A"/>
                </a:solidFill>
              </a:rPr>
              <a:t>Result</a:t>
            </a:r>
          </a:p>
          <a:p>
            <a:pPr marL="285750" indent="-285750">
              <a:lnSpc>
                <a:spcPct val="130000"/>
              </a:lnSpc>
              <a:buFont typeface="Wingdings" panose="05000000000000000000" charset="0"/>
              <a:buChar char="l"/>
            </a:pPr>
            <a:r>
              <a:rPr lang="en-US" altLang="zh-CN" sz="2400" dirty="0">
                <a:solidFill>
                  <a:srgbClr val="1E4D8A"/>
                </a:solidFill>
              </a:rPr>
              <a:t>Attempts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文本框 81"/>
          <p:cNvSpPr txBox="1"/>
          <p:nvPr/>
        </p:nvSpPr>
        <p:spPr>
          <a:xfrm>
            <a:off x="8317217" y="5440283"/>
            <a:ext cx="2391507" cy="369332"/>
          </a:xfrm>
          <a:prstGeom prst="rect">
            <a:avLst/>
          </a:prstGeom>
          <a:noFill/>
        </p:spPr>
        <p:txBody>
          <a:bodyPr wrap="square" rtlCol="0">
            <a:spAutoFit/>
          </a:bodyPr>
          <a:lstStyle/>
          <a:p>
            <a:pPr algn="ctr"/>
            <a:r>
              <a:rPr lang="en-US" altLang="zh-CN" dirty="0"/>
              <a:t>LSTM</a:t>
            </a:r>
            <a:r>
              <a:rPr lang="zh-CN" altLang="en-US" dirty="0"/>
              <a:t>单元模型</a:t>
            </a:r>
          </a:p>
        </p:txBody>
      </p:sp>
      <p:sp>
        <p:nvSpPr>
          <p:cNvPr id="80" name="文本框 79"/>
          <p:cNvSpPr txBox="1"/>
          <p:nvPr/>
        </p:nvSpPr>
        <p:spPr>
          <a:xfrm>
            <a:off x="377844" y="2331740"/>
            <a:ext cx="6829529" cy="3108543"/>
          </a:xfrm>
          <a:prstGeom prst="rect">
            <a:avLst/>
          </a:prstGeom>
          <a:noFill/>
        </p:spPr>
        <p:txBody>
          <a:bodyPr wrap="square" rtlCol="0">
            <a:spAutoFit/>
          </a:bodyPr>
          <a:lstStyle/>
          <a:p>
            <a:pPr marL="457200" indent="-457200">
              <a:buFont typeface="Wingdings" panose="05000000000000000000" pitchFamily="2" charset="2"/>
              <a:buChar char="l"/>
            </a:pPr>
            <a:r>
              <a:rPr lang="zh-CN" altLang="en-US" sz="2800" b="1" dirty="0">
                <a:latin typeface="+mn-ea"/>
              </a:rPr>
              <a:t>长时间依赖建模不足：</a:t>
            </a:r>
            <a:r>
              <a:rPr lang="zh-CN" altLang="en-US" sz="2800" dirty="0">
                <a:latin typeface="+mn-ea"/>
              </a:rPr>
              <a:t>单纯膨胀卷积网络可能在超长视频中难以捕捉局部时间依赖。</a:t>
            </a:r>
            <a:r>
              <a:rPr lang="en-US" altLang="zh-CN" sz="2800" dirty="0">
                <a:latin typeface="+mn-ea"/>
              </a:rPr>
              <a:t>STM</a:t>
            </a:r>
            <a:r>
              <a:rPr lang="zh-CN" altLang="en-US" sz="2800" dirty="0">
                <a:latin typeface="+mn-ea"/>
              </a:rPr>
              <a:t>通过记忆模块增强长时间动作关联的理解。</a:t>
            </a:r>
            <a:endParaRPr lang="en-US" altLang="zh-CN" sz="2800" dirty="0">
              <a:latin typeface="+mn-ea"/>
            </a:endParaRPr>
          </a:p>
          <a:p>
            <a:pPr marL="457200" indent="-457200">
              <a:buFont typeface="Wingdings" panose="05000000000000000000" pitchFamily="2" charset="2"/>
              <a:buChar char="l"/>
            </a:pPr>
            <a:r>
              <a:rPr lang="zh-CN" altLang="en-US" sz="2800" b="1" dirty="0"/>
              <a:t>复杂动作序列的误分类：</a:t>
            </a:r>
            <a:r>
              <a:rPr lang="en-US" altLang="zh-CN" sz="2800" dirty="0"/>
              <a:t>STM</a:t>
            </a:r>
            <a:r>
              <a:rPr lang="zh-CN" altLang="en-US" sz="2800" dirty="0"/>
              <a:t>的记忆单元可以保留动作的历史信息，有助于在多阶段嵌套动作中保持上下文一致性。</a:t>
            </a:r>
            <a:endParaRPr lang="zh-CN" altLang="en-US" sz="2800" dirty="0">
              <a:latin typeface="+mn-ea"/>
            </a:endParaRPr>
          </a:p>
        </p:txBody>
      </p:sp>
      <p:pic>
        <p:nvPicPr>
          <p:cNvPr id="1026" name="Picture 2" descr="zoom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093" y="2073724"/>
            <a:ext cx="4707757" cy="3032349"/>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组合 80">
            <a:extLst>
              <a:ext uri="{FF2B5EF4-FFF2-40B4-BE49-F238E27FC236}">
                <a16:creationId xmlns:a16="http://schemas.microsoft.com/office/drawing/2014/main" id="{61E46B0B-B6DB-05CD-B903-2440E3CE53D3}"/>
              </a:ext>
            </a:extLst>
          </p:cNvPr>
          <p:cNvGrpSpPr/>
          <p:nvPr/>
        </p:nvGrpSpPr>
        <p:grpSpPr>
          <a:xfrm>
            <a:off x="-44450" y="172583"/>
            <a:ext cx="12236450" cy="875802"/>
            <a:chOff x="-44450" y="172583"/>
            <a:chExt cx="12236450" cy="875802"/>
          </a:xfrm>
        </p:grpSpPr>
        <p:cxnSp>
          <p:nvCxnSpPr>
            <p:cNvPr id="83" name="直接连接符 82">
              <a:extLst>
                <a:ext uri="{FF2B5EF4-FFF2-40B4-BE49-F238E27FC236}">
                  <a16:creationId xmlns:a16="http://schemas.microsoft.com/office/drawing/2014/main" id="{4CC8C139-0A4C-DF31-C8CC-BB8F2033BF38}"/>
                </a:ext>
              </a:extLst>
            </p:cNvPr>
            <p:cNvCxnSpPr/>
            <p:nvPr/>
          </p:nvCxnSpPr>
          <p:spPr>
            <a:xfrm>
              <a:off x="-44450" y="1048385"/>
              <a:ext cx="12236450" cy="0"/>
            </a:xfrm>
            <a:prstGeom prst="line">
              <a:avLst/>
            </a:prstGeom>
            <a:ln w="28575" cmpd="sng">
              <a:solidFill>
                <a:srgbClr val="1E4D8A"/>
              </a:solidFill>
              <a:prstDash val="solid"/>
            </a:ln>
          </p:spPr>
          <p:style>
            <a:lnRef idx="2">
              <a:schemeClr val="accent1"/>
            </a:lnRef>
            <a:fillRef idx="0">
              <a:srgbClr val="FFFFFF"/>
            </a:fillRef>
            <a:effectRef idx="0">
              <a:srgbClr val="FFFFFF"/>
            </a:effectRef>
            <a:fontRef idx="minor">
              <a:schemeClr val="tx1"/>
            </a:fontRef>
          </p:style>
        </p:cxnSp>
        <p:sp>
          <p:nvSpPr>
            <p:cNvPr id="84" name="文本框 83">
              <a:extLst>
                <a:ext uri="{FF2B5EF4-FFF2-40B4-BE49-F238E27FC236}">
                  <a16:creationId xmlns:a16="http://schemas.microsoft.com/office/drawing/2014/main" id="{66FBE839-A083-1D87-3E10-675837BD7ED4}"/>
                </a:ext>
              </a:extLst>
            </p:cNvPr>
            <p:cNvSpPr txBox="1"/>
            <p:nvPr/>
          </p:nvSpPr>
          <p:spPr>
            <a:xfrm>
              <a:off x="329564" y="198755"/>
              <a:ext cx="8338474" cy="707886"/>
            </a:xfrm>
            <a:prstGeom prst="rect">
              <a:avLst/>
            </a:prstGeom>
            <a:noFill/>
          </p:spPr>
          <p:txBody>
            <a:bodyPr wrap="square" rtlCol="0">
              <a:spAutoFit/>
            </a:bodyPr>
            <a:lstStyle/>
            <a:p>
              <a:r>
                <a:rPr lang="zh-CN" altLang="en-US" sz="4000" b="1" dirty="0">
                  <a:solidFill>
                    <a:srgbClr val="1E4D8A"/>
                  </a:solidFill>
                  <a:latin typeface="Arial Black" panose="020B0A04020102020204" charset="0"/>
                  <a:cs typeface="Arial Black" panose="020B0A04020102020204" charset="0"/>
                </a:rPr>
                <a:t>改进方向</a:t>
              </a:r>
              <a:r>
                <a:rPr lang="en-US" altLang="zh-CN" sz="4000" b="1" dirty="0">
                  <a:solidFill>
                    <a:srgbClr val="1E4D8A"/>
                  </a:solidFill>
                  <a:latin typeface="Arial Black" panose="020B0A04020102020204" charset="0"/>
                  <a:cs typeface="Arial Black" panose="020B0A04020102020204" charset="0"/>
                </a:rPr>
                <a:t>-LSTM</a:t>
              </a:r>
              <a:endParaRPr lang="zh-CN" sz="4000" b="1" dirty="0">
                <a:solidFill>
                  <a:srgbClr val="1E4D8A"/>
                </a:solidFill>
                <a:latin typeface="Arial Black" panose="020B0A04020102020204" charset="0"/>
                <a:cs typeface="Arial Black" panose="020B0A04020102020204" charset="0"/>
              </a:endParaRPr>
            </a:p>
          </p:txBody>
        </p:sp>
        <p:grpSp>
          <p:nvGrpSpPr>
            <p:cNvPr id="85" name="组合 84">
              <a:extLst>
                <a:ext uri="{FF2B5EF4-FFF2-40B4-BE49-F238E27FC236}">
                  <a16:creationId xmlns:a16="http://schemas.microsoft.com/office/drawing/2014/main" id="{D21457BE-8CDF-20DF-8EC1-49FBFCB57797}"/>
                </a:ext>
              </a:extLst>
            </p:cNvPr>
            <p:cNvGrpSpPr/>
            <p:nvPr/>
          </p:nvGrpSpPr>
          <p:grpSpPr>
            <a:xfrm>
              <a:off x="9114765" y="172583"/>
              <a:ext cx="2879308" cy="743473"/>
              <a:chOff x="825667" y="458497"/>
              <a:chExt cx="4856203" cy="1253932"/>
            </a:xfrm>
          </p:grpSpPr>
          <p:pic>
            <p:nvPicPr>
              <p:cNvPr id="86" name="图片 85">
                <a:extLst>
                  <a:ext uri="{FF2B5EF4-FFF2-40B4-BE49-F238E27FC236}">
                    <a16:creationId xmlns:a16="http://schemas.microsoft.com/office/drawing/2014/main" id="{24CF9A44-4AFD-FAA5-F415-3F1FA0C4C48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87" name="图片 86">
                <a:extLst>
                  <a:ext uri="{FF2B5EF4-FFF2-40B4-BE49-F238E27FC236}">
                    <a16:creationId xmlns:a16="http://schemas.microsoft.com/office/drawing/2014/main" id="{7AF1BF78-F4F4-19C1-4E13-E01C313448E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88" name="矩形 87">
                <a:extLst>
                  <a:ext uri="{FF2B5EF4-FFF2-40B4-BE49-F238E27FC236}">
                    <a16:creationId xmlns:a16="http://schemas.microsoft.com/office/drawing/2014/main" id="{218D1D57-69D3-FE2D-692A-55CE79BF271C}"/>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3D0D9-6BF3-2A75-20ED-EF72B69B5202}"/>
            </a:ext>
          </a:extLst>
        </p:cNvPr>
        <p:cNvGrpSpPr/>
        <p:nvPr/>
      </p:nvGrpSpPr>
      <p:grpSpPr>
        <a:xfrm>
          <a:off x="0" y="0"/>
          <a:ext cx="0" cy="0"/>
          <a:chOff x="0" y="0"/>
          <a:chExt cx="0" cy="0"/>
        </a:xfrm>
      </p:grpSpPr>
      <p:grpSp>
        <p:nvGrpSpPr>
          <p:cNvPr id="81" name="组合 80">
            <a:extLst>
              <a:ext uri="{FF2B5EF4-FFF2-40B4-BE49-F238E27FC236}">
                <a16:creationId xmlns:a16="http://schemas.microsoft.com/office/drawing/2014/main" id="{23486CBC-D443-00A3-D1E6-0EF9DB339029}"/>
              </a:ext>
            </a:extLst>
          </p:cNvPr>
          <p:cNvGrpSpPr/>
          <p:nvPr/>
        </p:nvGrpSpPr>
        <p:grpSpPr>
          <a:xfrm>
            <a:off x="-44450" y="172583"/>
            <a:ext cx="12236450" cy="875802"/>
            <a:chOff x="-44450" y="172583"/>
            <a:chExt cx="12236450" cy="875802"/>
          </a:xfrm>
        </p:grpSpPr>
        <p:cxnSp>
          <p:nvCxnSpPr>
            <p:cNvPr id="83" name="直接连接符 82">
              <a:extLst>
                <a:ext uri="{FF2B5EF4-FFF2-40B4-BE49-F238E27FC236}">
                  <a16:creationId xmlns:a16="http://schemas.microsoft.com/office/drawing/2014/main" id="{FB293EEC-0C51-6DE4-A424-E9D62AB234A8}"/>
                </a:ext>
              </a:extLst>
            </p:cNvPr>
            <p:cNvCxnSpPr/>
            <p:nvPr/>
          </p:nvCxnSpPr>
          <p:spPr>
            <a:xfrm>
              <a:off x="-44450" y="1048385"/>
              <a:ext cx="12236450" cy="0"/>
            </a:xfrm>
            <a:prstGeom prst="line">
              <a:avLst/>
            </a:prstGeom>
            <a:ln w="28575" cmpd="sng">
              <a:solidFill>
                <a:srgbClr val="1E4D8A"/>
              </a:solidFill>
              <a:prstDash val="solid"/>
            </a:ln>
          </p:spPr>
          <p:style>
            <a:lnRef idx="2">
              <a:schemeClr val="accent1"/>
            </a:lnRef>
            <a:fillRef idx="0">
              <a:srgbClr val="FFFFFF"/>
            </a:fillRef>
            <a:effectRef idx="0">
              <a:srgbClr val="FFFFFF"/>
            </a:effectRef>
            <a:fontRef idx="minor">
              <a:schemeClr val="tx1"/>
            </a:fontRef>
          </p:style>
        </p:cxnSp>
        <p:sp>
          <p:nvSpPr>
            <p:cNvPr id="84" name="文本框 83">
              <a:extLst>
                <a:ext uri="{FF2B5EF4-FFF2-40B4-BE49-F238E27FC236}">
                  <a16:creationId xmlns:a16="http://schemas.microsoft.com/office/drawing/2014/main" id="{17444DEC-E1DD-5645-997B-05D9442F310E}"/>
                </a:ext>
              </a:extLst>
            </p:cNvPr>
            <p:cNvSpPr txBox="1"/>
            <p:nvPr/>
          </p:nvSpPr>
          <p:spPr>
            <a:xfrm>
              <a:off x="329564" y="198755"/>
              <a:ext cx="8338474" cy="707886"/>
            </a:xfrm>
            <a:prstGeom prst="rect">
              <a:avLst/>
            </a:prstGeom>
            <a:noFill/>
          </p:spPr>
          <p:txBody>
            <a:bodyPr wrap="square" rtlCol="0">
              <a:spAutoFit/>
            </a:bodyPr>
            <a:lstStyle/>
            <a:p>
              <a:r>
                <a:rPr lang="zh-CN" altLang="en-US" sz="4000" b="1" dirty="0">
                  <a:solidFill>
                    <a:srgbClr val="1E4D8A"/>
                  </a:solidFill>
                  <a:latin typeface="Arial Black" panose="020B0A04020102020204" charset="0"/>
                  <a:cs typeface="Arial Black" panose="020B0A04020102020204" charset="0"/>
                </a:rPr>
                <a:t>改进结果</a:t>
              </a:r>
              <a:r>
                <a:rPr lang="en-US" altLang="zh-CN" sz="4000" b="1" dirty="0">
                  <a:solidFill>
                    <a:srgbClr val="1E4D8A"/>
                  </a:solidFill>
                  <a:latin typeface="Arial Black" panose="020B0A04020102020204" charset="0"/>
                  <a:cs typeface="Arial Black" panose="020B0A04020102020204" charset="0"/>
                </a:rPr>
                <a:t>-LSTM-</a:t>
              </a:r>
              <a:r>
                <a:rPr lang="zh-CN" altLang="en-US" sz="4000" b="1" dirty="0">
                  <a:solidFill>
                    <a:srgbClr val="1E4D8A"/>
                  </a:solidFill>
                  <a:latin typeface="Arial Black" panose="020B0A04020102020204" charset="0"/>
                  <a:cs typeface="Arial Black" panose="020B0A04020102020204" charset="0"/>
                </a:rPr>
                <a:t>训练集</a:t>
              </a:r>
              <a:endParaRPr lang="zh-CN" sz="4000" b="1" dirty="0">
                <a:solidFill>
                  <a:srgbClr val="1E4D8A"/>
                </a:solidFill>
                <a:latin typeface="Arial Black" panose="020B0A04020102020204" charset="0"/>
                <a:cs typeface="Arial Black" panose="020B0A04020102020204" charset="0"/>
              </a:endParaRPr>
            </a:p>
          </p:txBody>
        </p:sp>
        <p:grpSp>
          <p:nvGrpSpPr>
            <p:cNvPr id="85" name="组合 84">
              <a:extLst>
                <a:ext uri="{FF2B5EF4-FFF2-40B4-BE49-F238E27FC236}">
                  <a16:creationId xmlns:a16="http://schemas.microsoft.com/office/drawing/2014/main" id="{8D57734E-43B4-52F5-D92B-865380921FBB}"/>
                </a:ext>
              </a:extLst>
            </p:cNvPr>
            <p:cNvGrpSpPr/>
            <p:nvPr/>
          </p:nvGrpSpPr>
          <p:grpSpPr>
            <a:xfrm>
              <a:off x="9114765" y="172583"/>
              <a:ext cx="2879308" cy="743473"/>
              <a:chOff x="825667" y="458497"/>
              <a:chExt cx="4856203" cy="1253932"/>
            </a:xfrm>
          </p:grpSpPr>
          <p:pic>
            <p:nvPicPr>
              <p:cNvPr id="86" name="图片 85">
                <a:extLst>
                  <a:ext uri="{FF2B5EF4-FFF2-40B4-BE49-F238E27FC236}">
                    <a16:creationId xmlns:a16="http://schemas.microsoft.com/office/drawing/2014/main" id="{3A5D6ABB-3FCC-6525-33AF-36504565EB2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87" name="图片 86">
                <a:extLst>
                  <a:ext uri="{FF2B5EF4-FFF2-40B4-BE49-F238E27FC236}">
                    <a16:creationId xmlns:a16="http://schemas.microsoft.com/office/drawing/2014/main" id="{F5901DF9-6336-D4F2-9B24-70EDBDA84A8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88" name="矩形 87">
                <a:extLst>
                  <a:ext uri="{FF2B5EF4-FFF2-40B4-BE49-F238E27FC236}">
                    <a16:creationId xmlns:a16="http://schemas.microsoft.com/office/drawing/2014/main" id="{F3FCE7DF-D6FB-4E7D-F61B-68BAB8D1C354}"/>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grpSp>
      <p:pic>
        <p:nvPicPr>
          <p:cNvPr id="3" name="图片 2">
            <a:extLst>
              <a:ext uri="{FF2B5EF4-FFF2-40B4-BE49-F238E27FC236}">
                <a16:creationId xmlns:a16="http://schemas.microsoft.com/office/drawing/2014/main" id="{50F108B3-DA9B-E816-89C9-648DE5AFF8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1725" y="1464627"/>
            <a:ext cx="9888550" cy="5194618"/>
          </a:xfrm>
          <a:prstGeom prst="rect">
            <a:avLst/>
          </a:prstGeom>
        </p:spPr>
      </p:pic>
    </p:spTree>
    <p:extLst>
      <p:ext uri="{BB962C8B-B14F-4D97-AF65-F5344CB8AC3E}">
        <p14:creationId xmlns:p14="http://schemas.microsoft.com/office/powerpoint/2010/main" val="940757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图形 8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5033" y="1442786"/>
            <a:ext cx="3619500" cy="4686300"/>
          </a:xfrm>
          <a:prstGeom prst="rect">
            <a:avLst/>
          </a:prstGeom>
        </p:spPr>
      </p:pic>
      <p:sp>
        <p:nvSpPr>
          <p:cNvPr id="82" name="文本框 81"/>
          <p:cNvSpPr txBox="1"/>
          <p:nvPr/>
        </p:nvSpPr>
        <p:spPr>
          <a:xfrm>
            <a:off x="8219029" y="6206685"/>
            <a:ext cx="2391507" cy="369332"/>
          </a:xfrm>
          <a:prstGeom prst="rect">
            <a:avLst/>
          </a:prstGeom>
          <a:noFill/>
        </p:spPr>
        <p:txBody>
          <a:bodyPr wrap="square" rtlCol="0">
            <a:spAutoFit/>
          </a:bodyPr>
          <a:lstStyle/>
          <a:p>
            <a:pPr algn="ctr"/>
            <a:r>
              <a:rPr lang="en-US" altLang="zh-CN" dirty="0"/>
              <a:t>Transformer</a:t>
            </a:r>
            <a:r>
              <a:rPr lang="zh-CN" altLang="en-US" dirty="0"/>
              <a:t>架构</a:t>
            </a:r>
          </a:p>
        </p:txBody>
      </p:sp>
      <p:sp>
        <p:nvSpPr>
          <p:cNvPr id="80" name="文本框 79"/>
          <p:cNvSpPr txBox="1"/>
          <p:nvPr/>
        </p:nvSpPr>
        <p:spPr>
          <a:xfrm>
            <a:off x="329564" y="1970054"/>
            <a:ext cx="6829529" cy="1815882"/>
          </a:xfrm>
          <a:prstGeom prst="rect">
            <a:avLst/>
          </a:prstGeom>
          <a:noFill/>
        </p:spPr>
        <p:txBody>
          <a:bodyPr wrap="square" rtlCol="0">
            <a:spAutoFit/>
          </a:bodyPr>
          <a:lstStyle/>
          <a:p>
            <a:r>
              <a:rPr lang="en-US" altLang="zh-CN" sz="2800" dirty="0">
                <a:latin typeface="+mn-ea"/>
              </a:rPr>
              <a:t>Transformer</a:t>
            </a:r>
            <a:r>
              <a:rPr lang="zh-CN" altLang="en-US" sz="2800" dirty="0">
                <a:latin typeface="+mn-ea"/>
              </a:rPr>
              <a:t>架构近年来在时间序列和视频建模中表现出了卓越的能力。将</a:t>
            </a:r>
            <a:r>
              <a:rPr lang="en-US" altLang="zh-CN" sz="2800" dirty="0">
                <a:latin typeface="+mn-ea"/>
              </a:rPr>
              <a:t>Transformer</a:t>
            </a:r>
            <a:r>
              <a:rPr lang="zh-CN" altLang="en-US" sz="2800" dirty="0">
                <a:latin typeface="+mn-ea"/>
              </a:rPr>
              <a:t>与</a:t>
            </a:r>
            <a:r>
              <a:rPr lang="en-US" altLang="zh-CN" sz="2800" dirty="0">
                <a:latin typeface="+mn-ea"/>
              </a:rPr>
              <a:t>MS-TCN++</a:t>
            </a:r>
            <a:r>
              <a:rPr lang="zh-CN" altLang="en-US" sz="2800" dirty="0">
                <a:latin typeface="+mn-ea"/>
              </a:rPr>
              <a:t>结合，理论上可以增强模型处理时间依赖的捕捉能力。</a:t>
            </a:r>
          </a:p>
        </p:txBody>
      </p:sp>
      <p:sp>
        <p:nvSpPr>
          <p:cNvPr id="83" name="文本框 82"/>
          <p:cNvSpPr txBox="1"/>
          <p:nvPr/>
        </p:nvSpPr>
        <p:spPr>
          <a:xfrm>
            <a:off x="967467" y="4178399"/>
            <a:ext cx="4308915" cy="1631216"/>
          </a:xfrm>
          <a:prstGeom prst="rect">
            <a:avLst/>
          </a:prstGeom>
          <a:noFill/>
          <a:ln>
            <a:solidFill>
              <a:schemeClr val="tx1">
                <a:lumMod val="50000"/>
                <a:lumOff val="50000"/>
              </a:schemeClr>
            </a:solidFill>
          </a:ln>
        </p:spPr>
        <p:txBody>
          <a:bodyPr wrap="square" rtlCol="0">
            <a:spAutoFit/>
          </a:bodyPr>
          <a:lstStyle/>
          <a:p>
            <a:r>
              <a:rPr lang="zh-CN" altLang="en-US" sz="2000" dirty="0">
                <a:latin typeface="+mn-ea"/>
              </a:rPr>
              <a:t>输入特征 </a:t>
            </a:r>
            <a:r>
              <a:rPr lang="en-US" altLang="zh-CN" sz="2000" dirty="0">
                <a:latin typeface="+mn-ea"/>
              </a:rPr>
              <a:t>(I3D/IDT) -&gt; </a:t>
            </a:r>
          </a:p>
          <a:p>
            <a:r>
              <a:rPr lang="zh-CN" altLang="en-US" sz="2000" dirty="0">
                <a:latin typeface="+mn-ea"/>
              </a:rPr>
              <a:t>卷积模块捕捉局部依赖 </a:t>
            </a:r>
            <a:r>
              <a:rPr lang="en-US" altLang="zh-CN" sz="2000" dirty="0">
                <a:latin typeface="+mn-ea"/>
              </a:rPr>
              <a:t>-&gt;</a:t>
            </a:r>
          </a:p>
          <a:p>
            <a:r>
              <a:rPr lang="en-US" altLang="zh-CN" sz="2000" dirty="0">
                <a:latin typeface="+mn-ea"/>
              </a:rPr>
              <a:t>Attention-&gt;</a:t>
            </a:r>
          </a:p>
          <a:p>
            <a:r>
              <a:rPr lang="zh-CN" altLang="en-US" sz="2000" dirty="0">
                <a:latin typeface="+mn-ea"/>
              </a:rPr>
              <a:t>多阶段架构细化预测 </a:t>
            </a:r>
            <a:r>
              <a:rPr lang="en-US" altLang="zh-CN" sz="2000" dirty="0">
                <a:latin typeface="+mn-ea"/>
              </a:rPr>
              <a:t>-&gt;</a:t>
            </a:r>
          </a:p>
          <a:p>
            <a:r>
              <a:rPr lang="zh-CN" altLang="en-US" sz="2000" dirty="0">
                <a:latin typeface="+mn-ea"/>
              </a:rPr>
              <a:t>边界优化与损失计算。</a:t>
            </a:r>
          </a:p>
        </p:txBody>
      </p:sp>
      <p:sp>
        <p:nvSpPr>
          <p:cNvPr id="84" name="文本框 83"/>
          <p:cNvSpPr txBox="1"/>
          <p:nvPr/>
        </p:nvSpPr>
        <p:spPr>
          <a:xfrm>
            <a:off x="1346140" y="6022019"/>
            <a:ext cx="3102428" cy="369332"/>
          </a:xfrm>
          <a:prstGeom prst="rect">
            <a:avLst/>
          </a:prstGeom>
          <a:noFill/>
        </p:spPr>
        <p:txBody>
          <a:bodyPr wrap="square" rtlCol="0">
            <a:spAutoFit/>
          </a:bodyPr>
          <a:lstStyle/>
          <a:p>
            <a:pPr algn="ctr"/>
            <a:r>
              <a:rPr lang="zh-CN" altLang="en-US" dirty="0"/>
              <a:t>改进框架</a:t>
            </a:r>
          </a:p>
        </p:txBody>
      </p:sp>
      <p:grpSp>
        <p:nvGrpSpPr>
          <p:cNvPr id="85" name="组合 84">
            <a:extLst>
              <a:ext uri="{FF2B5EF4-FFF2-40B4-BE49-F238E27FC236}">
                <a16:creationId xmlns:a16="http://schemas.microsoft.com/office/drawing/2014/main" id="{B1FF3183-794A-0F15-B301-528B654F8EAE}"/>
              </a:ext>
            </a:extLst>
          </p:cNvPr>
          <p:cNvGrpSpPr/>
          <p:nvPr/>
        </p:nvGrpSpPr>
        <p:grpSpPr>
          <a:xfrm>
            <a:off x="-44450" y="172583"/>
            <a:ext cx="12236450" cy="875802"/>
            <a:chOff x="-44450" y="172583"/>
            <a:chExt cx="12236450" cy="875802"/>
          </a:xfrm>
        </p:grpSpPr>
        <p:cxnSp>
          <p:nvCxnSpPr>
            <p:cNvPr id="86" name="直接连接符 85">
              <a:extLst>
                <a:ext uri="{FF2B5EF4-FFF2-40B4-BE49-F238E27FC236}">
                  <a16:creationId xmlns:a16="http://schemas.microsoft.com/office/drawing/2014/main" id="{75CC8B54-360E-5D99-584C-351E35C5CFDB}"/>
                </a:ext>
              </a:extLst>
            </p:cNvPr>
            <p:cNvCxnSpPr/>
            <p:nvPr/>
          </p:nvCxnSpPr>
          <p:spPr>
            <a:xfrm>
              <a:off x="-44450" y="1048385"/>
              <a:ext cx="12236450" cy="0"/>
            </a:xfrm>
            <a:prstGeom prst="line">
              <a:avLst/>
            </a:prstGeom>
            <a:ln w="28575" cmpd="sng">
              <a:solidFill>
                <a:srgbClr val="1E4D8A"/>
              </a:solidFill>
              <a:prstDash val="solid"/>
            </a:ln>
          </p:spPr>
          <p:style>
            <a:lnRef idx="2">
              <a:schemeClr val="accent1"/>
            </a:lnRef>
            <a:fillRef idx="0">
              <a:srgbClr val="FFFFFF"/>
            </a:fillRef>
            <a:effectRef idx="0">
              <a:srgbClr val="FFFFFF"/>
            </a:effectRef>
            <a:fontRef idx="minor">
              <a:schemeClr val="tx1"/>
            </a:fontRef>
          </p:style>
        </p:cxnSp>
        <p:sp>
          <p:nvSpPr>
            <p:cNvPr id="87" name="文本框 86">
              <a:extLst>
                <a:ext uri="{FF2B5EF4-FFF2-40B4-BE49-F238E27FC236}">
                  <a16:creationId xmlns:a16="http://schemas.microsoft.com/office/drawing/2014/main" id="{F60C4B13-04F5-4046-0D98-0E070B63C702}"/>
                </a:ext>
              </a:extLst>
            </p:cNvPr>
            <p:cNvSpPr txBox="1"/>
            <p:nvPr/>
          </p:nvSpPr>
          <p:spPr>
            <a:xfrm>
              <a:off x="329564" y="198755"/>
              <a:ext cx="8338474" cy="707886"/>
            </a:xfrm>
            <a:prstGeom prst="rect">
              <a:avLst/>
            </a:prstGeom>
            <a:noFill/>
          </p:spPr>
          <p:txBody>
            <a:bodyPr wrap="square" rtlCol="0">
              <a:spAutoFit/>
            </a:bodyPr>
            <a:lstStyle/>
            <a:p>
              <a:r>
                <a:rPr lang="zh-CN" altLang="en-US" sz="4000" b="1" dirty="0">
                  <a:solidFill>
                    <a:srgbClr val="1E4D8A"/>
                  </a:solidFill>
                  <a:latin typeface="Arial Black" panose="020B0A04020102020204" charset="0"/>
                  <a:cs typeface="Arial Black" panose="020B0A04020102020204" charset="0"/>
                </a:rPr>
                <a:t>改进方向</a:t>
              </a:r>
              <a:r>
                <a:rPr lang="en-US" altLang="zh-CN" sz="4000" b="1" dirty="0">
                  <a:solidFill>
                    <a:srgbClr val="1E4D8A"/>
                  </a:solidFill>
                  <a:latin typeface="Arial Black" panose="020B0A04020102020204" charset="0"/>
                  <a:cs typeface="Arial Black" panose="020B0A04020102020204" charset="0"/>
                </a:rPr>
                <a:t>-Attention</a:t>
              </a:r>
              <a:endParaRPr lang="zh-CN" sz="4000" b="1" dirty="0">
                <a:solidFill>
                  <a:srgbClr val="1E4D8A"/>
                </a:solidFill>
                <a:latin typeface="Arial Black" panose="020B0A04020102020204" charset="0"/>
                <a:cs typeface="Arial Black" panose="020B0A04020102020204" charset="0"/>
              </a:endParaRPr>
            </a:p>
          </p:txBody>
        </p:sp>
        <p:grpSp>
          <p:nvGrpSpPr>
            <p:cNvPr id="88" name="组合 87">
              <a:extLst>
                <a:ext uri="{FF2B5EF4-FFF2-40B4-BE49-F238E27FC236}">
                  <a16:creationId xmlns:a16="http://schemas.microsoft.com/office/drawing/2014/main" id="{20B0BCBB-EA5B-9964-46C5-B4DE0B77525E}"/>
                </a:ext>
              </a:extLst>
            </p:cNvPr>
            <p:cNvGrpSpPr/>
            <p:nvPr/>
          </p:nvGrpSpPr>
          <p:grpSpPr>
            <a:xfrm>
              <a:off x="9114765" y="172583"/>
              <a:ext cx="2879308" cy="743473"/>
              <a:chOff x="825667" y="458497"/>
              <a:chExt cx="4856203" cy="1253932"/>
            </a:xfrm>
          </p:grpSpPr>
          <p:pic>
            <p:nvPicPr>
              <p:cNvPr id="89" name="图片 88">
                <a:extLst>
                  <a:ext uri="{FF2B5EF4-FFF2-40B4-BE49-F238E27FC236}">
                    <a16:creationId xmlns:a16="http://schemas.microsoft.com/office/drawing/2014/main" id="{36889346-B50B-3BB4-BCE0-A0B98721E5D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90" name="图片 89">
                <a:extLst>
                  <a:ext uri="{FF2B5EF4-FFF2-40B4-BE49-F238E27FC236}">
                    <a16:creationId xmlns:a16="http://schemas.microsoft.com/office/drawing/2014/main" id="{6E290AF5-4271-6264-1C23-811186A0E09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91" name="矩形 90">
                <a:extLst>
                  <a:ext uri="{FF2B5EF4-FFF2-40B4-BE49-F238E27FC236}">
                    <a16:creationId xmlns:a16="http://schemas.microsoft.com/office/drawing/2014/main" id="{D63F08A7-21A4-4C75-EDDB-DE6943FAF205}"/>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69D9C-A8C4-7393-6C35-775B711D7380}"/>
            </a:ext>
          </a:extLst>
        </p:cNvPr>
        <p:cNvGrpSpPr/>
        <p:nvPr/>
      </p:nvGrpSpPr>
      <p:grpSpPr>
        <a:xfrm>
          <a:off x="0" y="0"/>
          <a:ext cx="0" cy="0"/>
          <a:chOff x="0" y="0"/>
          <a:chExt cx="0" cy="0"/>
        </a:xfrm>
      </p:grpSpPr>
      <p:grpSp>
        <p:nvGrpSpPr>
          <p:cNvPr id="85" name="组合 84">
            <a:extLst>
              <a:ext uri="{FF2B5EF4-FFF2-40B4-BE49-F238E27FC236}">
                <a16:creationId xmlns:a16="http://schemas.microsoft.com/office/drawing/2014/main" id="{36ED175E-B9F4-84C9-0916-22A92CA46DAB}"/>
              </a:ext>
            </a:extLst>
          </p:cNvPr>
          <p:cNvGrpSpPr/>
          <p:nvPr/>
        </p:nvGrpSpPr>
        <p:grpSpPr>
          <a:xfrm>
            <a:off x="-44450" y="172583"/>
            <a:ext cx="12236450" cy="875802"/>
            <a:chOff x="-44450" y="172583"/>
            <a:chExt cx="12236450" cy="875802"/>
          </a:xfrm>
        </p:grpSpPr>
        <p:cxnSp>
          <p:nvCxnSpPr>
            <p:cNvPr id="86" name="直接连接符 85">
              <a:extLst>
                <a:ext uri="{FF2B5EF4-FFF2-40B4-BE49-F238E27FC236}">
                  <a16:creationId xmlns:a16="http://schemas.microsoft.com/office/drawing/2014/main" id="{6086215C-E540-D6EB-0ACA-FFE4F1565B71}"/>
                </a:ext>
              </a:extLst>
            </p:cNvPr>
            <p:cNvCxnSpPr/>
            <p:nvPr/>
          </p:nvCxnSpPr>
          <p:spPr>
            <a:xfrm>
              <a:off x="-44450" y="1048385"/>
              <a:ext cx="12236450" cy="0"/>
            </a:xfrm>
            <a:prstGeom prst="line">
              <a:avLst/>
            </a:prstGeom>
            <a:ln w="28575" cmpd="sng">
              <a:solidFill>
                <a:srgbClr val="1E4D8A"/>
              </a:solidFill>
              <a:prstDash val="solid"/>
            </a:ln>
          </p:spPr>
          <p:style>
            <a:lnRef idx="2">
              <a:schemeClr val="accent1"/>
            </a:lnRef>
            <a:fillRef idx="0">
              <a:srgbClr val="FFFFFF"/>
            </a:fillRef>
            <a:effectRef idx="0">
              <a:srgbClr val="FFFFFF"/>
            </a:effectRef>
            <a:fontRef idx="minor">
              <a:schemeClr val="tx1"/>
            </a:fontRef>
          </p:style>
        </p:cxnSp>
        <p:sp>
          <p:nvSpPr>
            <p:cNvPr id="87" name="文本框 86">
              <a:extLst>
                <a:ext uri="{FF2B5EF4-FFF2-40B4-BE49-F238E27FC236}">
                  <a16:creationId xmlns:a16="http://schemas.microsoft.com/office/drawing/2014/main" id="{31F77A54-5506-A507-5A41-B7C5061054E5}"/>
                </a:ext>
              </a:extLst>
            </p:cNvPr>
            <p:cNvSpPr txBox="1"/>
            <p:nvPr/>
          </p:nvSpPr>
          <p:spPr>
            <a:xfrm>
              <a:off x="329564" y="198755"/>
              <a:ext cx="8338474" cy="707886"/>
            </a:xfrm>
            <a:prstGeom prst="rect">
              <a:avLst/>
            </a:prstGeom>
            <a:noFill/>
          </p:spPr>
          <p:txBody>
            <a:bodyPr wrap="square" rtlCol="0">
              <a:spAutoFit/>
            </a:bodyPr>
            <a:lstStyle/>
            <a:p>
              <a:r>
                <a:rPr lang="zh-CN" altLang="en-US" sz="4000" b="1" dirty="0">
                  <a:solidFill>
                    <a:srgbClr val="1E4D8A"/>
                  </a:solidFill>
                  <a:latin typeface="Arial Black" panose="020B0A04020102020204" charset="0"/>
                  <a:cs typeface="Arial Black" panose="020B0A04020102020204" charset="0"/>
                </a:rPr>
                <a:t>改进结果</a:t>
              </a:r>
              <a:r>
                <a:rPr lang="en-US" altLang="zh-CN" sz="4000" b="1" dirty="0">
                  <a:solidFill>
                    <a:srgbClr val="1E4D8A"/>
                  </a:solidFill>
                  <a:latin typeface="Arial Black" panose="020B0A04020102020204" charset="0"/>
                  <a:cs typeface="Arial Black" panose="020B0A04020102020204" charset="0"/>
                </a:rPr>
                <a:t>-Attention</a:t>
              </a:r>
              <a:endParaRPr lang="zh-CN" sz="4000" b="1" dirty="0">
                <a:solidFill>
                  <a:srgbClr val="1E4D8A"/>
                </a:solidFill>
                <a:latin typeface="Arial Black" panose="020B0A04020102020204" charset="0"/>
                <a:cs typeface="Arial Black" panose="020B0A04020102020204" charset="0"/>
              </a:endParaRPr>
            </a:p>
          </p:txBody>
        </p:sp>
        <p:grpSp>
          <p:nvGrpSpPr>
            <p:cNvPr id="88" name="组合 87">
              <a:extLst>
                <a:ext uri="{FF2B5EF4-FFF2-40B4-BE49-F238E27FC236}">
                  <a16:creationId xmlns:a16="http://schemas.microsoft.com/office/drawing/2014/main" id="{CCA755C0-6E6B-4511-0D2D-B58534E3567D}"/>
                </a:ext>
              </a:extLst>
            </p:cNvPr>
            <p:cNvGrpSpPr/>
            <p:nvPr/>
          </p:nvGrpSpPr>
          <p:grpSpPr>
            <a:xfrm>
              <a:off x="9114765" y="172583"/>
              <a:ext cx="2879308" cy="743473"/>
              <a:chOff x="825667" y="458497"/>
              <a:chExt cx="4856203" cy="1253932"/>
            </a:xfrm>
          </p:grpSpPr>
          <p:pic>
            <p:nvPicPr>
              <p:cNvPr id="89" name="图片 88">
                <a:extLst>
                  <a:ext uri="{FF2B5EF4-FFF2-40B4-BE49-F238E27FC236}">
                    <a16:creationId xmlns:a16="http://schemas.microsoft.com/office/drawing/2014/main" id="{C878B46C-914F-06BE-39B5-CB41B4D8457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90" name="图片 89">
                <a:extLst>
                  <a:ext uri="{FF2B5EF4-FFF2-40B4-BE49-F238E27FC236}">
                    <a16:creationId xmlns:a16="http://schemas.microsoft.com/office/drawing/2014/main" id="{E4899D2E-990E-957B-2516-DD006FA8A9E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91" name="矩形 90">
                <a:extLst>
                  <a:ext uri="{FF2B5EF4-FFF2-40B4-BE49-F238E27FC236}">
                    <a16:creationId xmlns:a16="http://schemas.microsoft.com/office/drawing/2014/main" id="{8555C69A-68FA-07CB-4C90-0E181F9199DF}"/>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grpSp>
      <p:pic>
        <p:nvPicPr>
          <p:cNvPr id="3" name="图片 2">
            <a:extLst>
              <a:ext uri="{FF2B5EF4-FFF2-40B4-BE49-F238E27FC236}">
                <a16:creationId xmlns:a16="http://schemas.microsoft.com/office/drawing/2014/main" id="{4FE5E894-328A-909F-2313-CD29855D5F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106" y="1251947"/>
            <a:ext cx="10423712" cy="5475747"/>
          </a:xfrm>
          <a:prstGeom prst="rect">
            <a:avLst/>
          </a:prstGeom>
        </p:spPr>
      </p:pic>
    </p:spTree>
    <p:extLst>
      <p:ext uri="{BB962C8B-B14F-4D97-AF65-F5344CB8AC3E}">
        <p14:creationId xmlns:p14="http://schemas.microsoft.com/office/powerpoint/2010/main" val="1851797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6487410"/>
            <a:ext cx="12192000" cy="383111"/>
          </a:xfrm>
          <a:prstGeom prst="rect">
            <a:avLst/>
          </a:prstGeom>
          <a:solidFill>
            <a:srgbClr val="1E4D8A">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50735" y="2299495"/>
            <a:ext cx="12192000" cy="2651054"/>
            <a:chOff x="0" y="2758168"/>
            <a:chExt cx="12192000" cy="2651054"/>
          </a:xfrm>
        </p:grpSpPr>
        <p:grpSp>
          <p:nvGrpSpPr>
            <p:cNvPr id="24" name="组合 23"/>
            <p:cNvGrpSpPr/>
            <p:nvPr/>
          </p:nvGrpSpPr>
          <p:grpSpPr>
            <a:xfrm>
              <a:off x="0" y="2758168"/>
              <a:ext cx="6754187" cy="811307"/>
              <a:chOff x="4484485" y="627234"/>
              <a:chExt cx="6754187" cy="811307"/>
            </a:xfrm>
          </p:grpSpPr>
          <p:grpSp>
            <p:nvGrpSpPr>
              <p:cNvPr id="54" name="组合 53"/>
              <p:cNvGrpSpPr/>
              <p:nvPr/>
            </p:nvGrpSpPr>
            <p:grpSpPr>
              <a:xfrm>
                <a:off x="4484485" y="687060"/>
                <a:ext cx="2023144" cy="742950"/>
                <a:chOff x="3189085" y="663435"/>
                <a:chExt cx="2023144" cy="742950"/>
              </a:xfrm>
            </p:grpSpPr>
            <p:sp>
              <p:nvSpPr>
                <p:cNvPr id="58" name="椭圆 57"/>
                <p:cNvSpPr/>
                <p:nvPr/>
              </p:nvSpPr>
              <p:spPr>
                <a:xfrm>
                  <a:off x="3829182" y="663435"/>
                  <a:ext cx="742950" cy="742950"/>
                </a:xfrm>
                <a:prstGeom prst="ellipse">
                  <a:avLst/>
                </a:prstGeom>
                <a:solidFill>
                  <a:srgbClr val="1E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3189085" y="767035"/>
                  <a:ext cx="2023144" cy="523220"/>
                </a:xfrm>
                <a:prstGeom prst="rect">
                  <a:avLst/>
                </a:prstGeom>
                <a:noFill/>
              </p:spPr>
              <p:txBody>
                <a:bodyPr wrap="square">
                  <a:spAutoFit/>
                </a:bodyPr>
                <a:lstStyle/>
                <a:p>
                  <a:pPr algn="ctr"/>
                  <a:r>
                    <a:rPr lang="en-US" altLang="zh-CN" sz="2800" dirty="0">
                      <a:solidFill>
                        <a:schemeClr val="bg1"/>
                      </a:solidFill>
                      <a:latin typeface="汉仪旗黑X1-75W" panose="00020600040101010101" pitchFamily="18" charset="-122"/>
                      <a:ea typeface="汉仪旗黑X1-75W" panose="00020600040101010101" pitchFamily="18" charset="-122"/>
                      <a:sym typeface="汉仪旗黑X1-75W" panose="00020600040101010101" pitchFamily="18" charset="-122"/>
                    </a:rPr>
                    <a:t>01</a:t>
                  </a:r>
                  <a:endParaRPr lang="zh-CN" altLang="en-US" sz="2800" dirty="0">
                    <a:solidFill>
                      <a:schemeClr val="bg1"/>
                    </a:solidFill>
                    <a:latin typeface="汉仪旗黑X1-75W" panose="00020600040101010101" pitchFamily="18" charset="-122"/>
                    <a:ea typeface="汉仪旗黑X1-75W" panose="00020600040101010101" pitchFamily="18" charset="-122"/>
                    <a:sym typeface="汉仪旗黑X1-75W" panose="00020600040101010101" pitchFamily="18" charset="-122"/>
                  </a:endParaRPr>
                </a:p>
              </p:txBody>
            </p:sp>
          </p:grpSp>
          <p:grpSp>
            <p:nvGrpSpPr>
              <p:cNvPr id="55" name="组合 54"/>
              <p:cNvGrpSpPr/>
              <p:nvPr/>
            </p:nvGrpSpPr>
            <p:grpSpPr>
              <a:xfrm>
                <a:off x="6095999" y="627234"/>
                <a:ext cx="5142673" cy="811307"/>
                <a:chOff x="6095999" y="627234"/>
                <a:chExt cx="5142673" cy="811307"/>
              </a:xfrm>
            </p:grpSpPr>
            <p:sp>
              <p:nvSpPr>
                <p:cNvPr id="56" name="文本框 55"/>
                <p:cNvSpPr txBox="1"/>
                <p:nvPr/>
              </p:nvSpPr>
              <p:spPr>
                <a:xfrm>
                  <a:off x="6096000" y="627234"/>
                  <a:ext cx="3187059" cy="523220"/>
                </a:xfrm>
                <a:prstGeom prst="rect">
                  <a:avLst/>
                </a:prstGeom>
                <a:noFill/>
              </p:spPr>
              <p:txBody>
                <a:bodyPr wrap="square">
                  <a:spAutoFit/>
                </a:bodyPr>
                <a:lstStyle/>
                <a:p>
                  <a:r>
                    <a:rPr lang="zh-CN" altLang="en-US" sz="2800" i="0" dirty="0">
                      <a:effectLst/>
                      <a:latin typeface="汉仪旗黑X1-75W" panose="00020600040101010101" pitchFamily="18" charset="-122"/>
                      <a:ea typeface="汉仪旗黑X1-75W" panose="00020600040101010101" pitchFamily="18" charset="-122"/>
                      <a:sym typeface="汉仪旗黑X1-75W" panose="00020600040101010101" pitchFamily="18" charset="-122"/>
                    </a:rPr>
                    <a:t>选题背景及意义</a:t>
                  </a:r>
                </a:p>
              </p:txBody>
            </p:sp>
            <p:sp>
              <p:nvSpPr>
                <p:cNvPr id="57" name="文本框 56"/>
                <p:cNvSpPr txBox="1"/>
                <p:nvPr/>
              </p:nvSpPr>
              <p:spPr>
                <a:xfrm>
                  <a:off x="6095999" y="1101846"/>
                  <a:ext cx="5142673" cy="336695"/>
                </a:xfrm>
                <a:prstGeom prst="rect">
                  <a:avLst/>
                </a:prstGeom>
                <a:noFill/>
              </p:spPr>
              <p:txBody>
                <a:bodyPr wrap="square">
                  <a:spAutoFit/>
                </a:bodyPr>
                <a:lstStyle/>
                <a:p>
                  <a:pPr>
                    <a:lnSpc>
                      <a:spcPct val="150000"/>
                    </a:lnSpc>
                  </a:pPr>
                  <a:r>
                    <a:rPr lang="en-US" altLang="zh-CN" sz="1200" dirty="0">
                      <a:solidFill>
                        <a:schemeClr val="bg1">
                          <a:lumMod val="65000"/>
                        </a:schemeClr>
                      </a:solidFill>
                      <a:latin typeface="汉仪旗黑X1-55W" panose="00020600040101010101" pitchFamily="18" charset="-122"/>
                      <a:ea typeface="汉仪旗黑X1-55W" panose="00020600040101010101" pitchFamily="18" charset="-122"/>
                      <a:sym typeface="汉仪旗黑X1-55W" panose="00020600040101010101" pitchFamily="18" charset="-122"/>
                    </a:rPr>
                    <a:t>Background</a:t>
                  </a:r>
                </a:p>
              </p:txBody>
            </p:sp>
          </p:grpSp>
        </p:grpSp>
        <p:grpSp>
          <p:nvGrpSpPr>
            <p:cNvPr id="29" name="组合 28"/>
            <p:cNvGrpSpPr/>
            <p:nvPr/>
          </p:nvGrpSpPr>
          <p:grpSpPr>
            <a:xfrm>
              <a:off x="0" y="4588874"/>
              <a:ext cx="6754187" cy="820348"/>
              <a:chOff x="4484485" y="627234"/>
              <a:chExt cx="6754187" cy="820348"/>
            </a:xfrm>
          </p:grpSpPr>
          <p:grpSp>
            <p:nvGrpSpPr>
              <p:cNvPr id="48" name="组合 47"/>
              <p:cNvGrpSpPr/>
              <p:nvPr/>
            </p:nvGrpSpPr>
            <p:grpSpPr>
              <a:xfrm>
                <a:off x="4484485" y="687060"/>
                <a:ext cx="2023144" cy="742950"/>
                <a:chOff x="3189085" y="663435"/>
                <a:chExt cx="2023144" cy="742950"/>
              </a:xfrm>
            </p:grpSpPr>
            <p:sp>
              <p:nvSpPr>
                <p:cNvPr id="52" name="椭圆 51"/>
                <p:cNvSpPr/>
                <p:nvPr/>
              </p:nvSpPr>
              <p:spPr>
                <a:xfrm>
                  <a:off x="3829182" y="663435"/>
                  <a:ext cx="742950" cy="742950"/>
                </a:xfrm>
                <a:prstGeom prst="ellipse">
                  <a:avLst/>
                </a:prstGeom>
                <a:solidFill>
                  <a:srgbClr val="1E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3189085" y="767035"/>
                  <a:ext cx="2023144" cy="523220"/>
                </a:xfrm>
                <a:prstGeom prst="rect">
                  <a:avLst/>
                </a:prstGeom>
                <a:noFill/>
              </p:spPr>
              <p:txBody>
                <a:bodyPr wrap="square">
                  <a:spAutoFit/>
                </a:bodyPr>
                <a:lstStyle/>
                <a:p>
                  <a:pPr algn="ctr"/>
                  <a:r>
                    <a:rPr lang="en-US" altLang="zh-CN" sz="2800" dirty="0">
                      <a:solidFill>
                        <a:schemeClr val="bg1"/>
                      </a:solidFill>
                      <a:latin typeface="汉仪旗黑X1-75W" panose="00020600040101010101" pitchFamily="18" charset="-122"/>
                      <a:ea typeface="汉仪旗黑X1-75W" panose="00020600040101010101" pitchFamily="18" charset="-122"/>
                      <a:sym typeface="汉仪旗黑X1-75W" panose="00020600040101010101" pitchFamily="18" charset="-122"/>
                    </a:rPr>
                    <a:t>02</a:t>
                  </a:r>
                  <a:endParaRPr lang="zh-CN" altLang="en-US" sz="2800" dirty="0">
                    <a:solidFill>
                      <a:schemeClr val="bg1"/>
                    </a:solidFill>
                    <a:latin typeface="汉仪旗黑X1-75W" panose="00020600040101010101" pitchFamily="18" charset="-122"/>
                    <a:ea typeface="汉仪旗黑X1-75W" panose="00020600040101010101" pitchFamily="18" charset="-122"/>
                    <a:sym typeface="汉仪旗黑X1-75W" panose="00020600040101010101" pitchFamily="18" charset="-122"/>
                  </a:endParaRPr>
                </a:p>
              </p:txBody>
            </p:sp>
          </p:grpSp>
          <p:grpSp>
            <p:nvGrpSpPr>
              <p:cNvPr id="49" name="组合 48"/>
              <p:cNvGrpSpPr/>
              <p:nvPr/>
            </p:nvGrpSpPr>
            <p:grpSpPr>
              <a:xfrm>
                <a:off x="6095999" y="627234"/>
                <a:ext cx="5142673" cy="820348"/>
                <a:chOff x="6095999" y="627234"/>
                <a:chExt cx="5142673" cy="820348"/>
              </a:xfrm>
            </p:grpSpPr>
            <p:sp>
              <p:nvSpPr>
                <p:cNvPr id="50" name="文本框 49"/>
                <p:cNvSpPr txBox="1"/>
                <p:nvPr/>
              </p:nvSpPr>
              <p:spPr>
                <a:xfrm>
                  <a:off x="6096000" y="627234"/>
                  <a:ext cx="3449273" cy="523220"/>
                </a:xfrm>
                <a:prstGeom prst="rect">
                  <a:avLst/>
                </a:prstGeom>
                <a:noFill/>
              </p:spPr>
              <p:txBody>
                <a:bodyPr wrap="square">
                  <a:spAutoFit/>
                </a:bodyPr>
                <a:lstStyle/>
                <a:p>
                  <a:r>
                    <a:rPr lang="zh-CN" altLang="en-US" sz="2800" i="0" dirty="0">
                      <a:effectLst/>
                      <a:latin typeface="汉仪旗黑X1-75W" panose="00020600040101010101" pitchFamily="18" charset="-122"/>
                      <a:ea typeface="汉仪旗黑X1-75W" panose="00020600040101010101" pitchFamily="18" charset="-122"/>
                      <a:sym typeface="汉仪旗黑X1-75W" panose="00020600040101010101" pitchFamily="18" charset="-122"/>
                    </a:rPr>
                    <a:t>研究方法及过程</a:t>
                  </a:r>
                </a:p>
              </p:txBody>
            </p:sp>
            <p:sp>
              <p:nvSpPr>
                <p:cNvPr id="51" name="文本框 50"/>
                <p:cNvSpPr txBox="1"/>
                <p:nvPr/>
              </p:nvSpPr>
              <p:spPr>
                <a:xfrm>
                  <a:off x="6095999" y="1101846"/>
                  <a:ext cx="5142673" cy="345736"/>
                </a:xfrm>
                <a:prstGeom prst="rect">
                  <a:avLst/>
                </a:prstGeom>
                <a:noFill/>
              </p:spPr>
              <p:txBody>
                <a:bodyPr wrap="square">
                  <a:spAutoFit/>
                </a:bodyPr>
                <a:lstStyle/>
                <a:p>
                  <a:pPr>
                    <a:lnSpc>
                      <a:spcPct val="150000"/>
                    </a:lnSpc>
                  </a:pPr>
                  <a:r>
                    <a:rPr lang="en-US" altLang="zh-CN" sz="1200" dirty="0">
                      <a:solidFill>
                        <a:schemeClr val="bg1">
                          <a:lumMod val="65000"/>
                        </a:schemeClr>
                      </a:solidFill>
                      <a:latin typeface="汉仪旗黑X1-55W" panose="00020600040101010101" pitchFamily="18" charset="-122"/>
                      <a:ea typeface="汉仪旗黑X1-55W" panose="00020600040101010101" pitchFamily="18" charset="-122"/>
                      <a:sym typeface="汉仪旗黑X1-55W" panose="00020600040101010101" pitchFamily="18" charset="-122"/>
                    </a:rPr>
                    <a:t>Research Methods and Process</a:t>
                  </a:r>
                </a:p>
              </p:txBody>
            </p:sp>
          </p:grpSp>
        </p:grpSp>
        <p:grpSp>
          <p:nvGrpSpPr>
            <p:cNvPr id="32" name="组合 31"/>
            <p:cNvGrpSpPr/>
            <p:nvPr/>
          </p:nvGrpSpPr>
          <p:grpSpPr>
            <a:xfrm>
              <a:off x="5437813" y="2758168"/>
              <a:ext cx="6754187" cy="820348"/>
              <a:chOff x="4484485" y="627234"/>
              <a:chExt cx="6754187" cy="820348"/>
            </a:xfrm>
          </p:grpSpPr>
          <p:grpSp>
            <p:nvGrpSpPr>
              <p:cNvPr id="42" name="组合 41"/>
              <p:cNvGrpSpPr/>
              <p:nvPr/>
            </p:nvGrpSpPr>
            <p:grpSpPr>
              <a:xfrm>
                <a:off x="4484485" y="687060"/>
                <a:ext cx="2023144" cy="742950"/>
                <a:chOff x="3189085" y="663435"/>
                <a:chExt cx="2023144" cy="742950"/>
              </a:xfrm>
            </p:grpSpPr>
            <p:sp>
              <p:nvSpPr>
                <p:cNvPr id="46" name="椭圆 45"/>
                <p:cNvSpPr/>
                <p:nvPr/>
              </p:nvSpPr>
              <p:spPr>
                <a:xfrm>
                  <a:off x="3829182" y="663435"/>
                  <a:ext cx="742950" cy="742950"/>
                </a:xfrm>
                <a:prstGeom prst="ellipse">
                  <a:avLst/>
                </a:prstGeom>
                <a:solidFill>
                  <a:srgbClr val="1E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3189085" y="767035"/>
                  <a:ext cx="2023144" cy="523220"/>
                </a:xfrm>
                <a:prstGeom prst="rect">
                  <a:avLst/>
                </a:prstGeom>
                <a:noFill/>
              </p:spPr>
              <p:txBody>
                <a:bodyPr wrap="square">
                  <a:spAutoFit/>
                </a:bodyPr>
                <a:lstStyle/>
                <a:p>
                  <a:pPr algn="ctr"/>
                  <a:r>
                    <a:rPr lang="en-US" altLang="zh-CN" sz="2800" dirty="0">
                      <a:solidFill>
                        <a:schemeClr val="bg1"/>
                      </a:solidFill>
                      <a:latin typeface="汉仪旗黑X1-75W" panose="00020600040101010101" pitchFamily="18" charset="-122"/>
                      <a:ea typeface="汉仪旗黑X1-75W" panose="00020600040101010101" pitchFamily="18" charset="-122"/>
                      <a:sym typeface="汉仪旗黑X1-75W" panose="00020600040101010101" pitchFamily="18" charset="-122"/>
                    </a:rPr>
                    <a:t>03</a:t>
                  </a:r>
                  <a:endParaRPr lang="zh-CN" altLang="en-US" sz="2800" dirty="0">
                    <a:solidFill>
                      <a:schemeClr val="bg1"/>
                    </a:solidFill>
                    <a:latin typeface="汉仪旗黑X1-75W" panose="00020600040101010101" pitchFamily="18" charset="-122"/>
                    <a:ea typeface="汉仪旗黑X1-75W" panose="00020600040101010101" pitchFamily="18" charset="-122"/>
                    <a:sym typeface="汉仪旗黑X1-75W" panose="00020600040101010101" pitchFamily="18" charset="-122"/>
                  </a:endParaRPr>
                </a:p>
              </p:txBody>
            </p:sp>
          </p:grpSp>
          <p:grpSp>
            <p:nvGrpSpPr>
              <p:cNvPr id="43" name="组合 42"/>
              <p:cNvGrpSpPr/>
              <p:nvPr/>
            </p:nvGrpSpPr>
            <p:grpSpPr>
              <a:xfrm>
                <a:off x="6095999" y="627234"/>
                <a:ext cx="5142673" cy="820348"/>
                <a:chOff x="6095999" y="627234"/>
                <a:chExt cx="5142673" cy="820348"/>
              </a:xfrm>
            </p:grpSpPr>
            <p:sp>
              <p:nvSpPr>
                <p:cNvPr id="44" name="文本框 43"/>
                <p:cNvSpPr txBox="1"/>
                <p:nvPr/>
              </p:nvSpPr>
              <p:spPr>
                <a:xfrm>
                  <a:off x="6095999" y="627234"/>
                  <a:ext cx="3720465" cy="521970"/>
                </a:xfrm>
                <a:prstGeom prst="rect">
                  <a:avLst/>
                </a:prstGeom>
                <a:noFill/>
              </p:spPr>
              <p:txBody>
                <a:bodyPr wrap="square">
                  <a:spAutoFit/>
                </a:bodyPr>
                <a:lstStyle/>
                <a:p>
                  <a:r>
                    <a:rPr lang="zh-CN" altLang="en-US" sz="2800" i="0" dirty="0">
                      <a:effectLst/>
                      <a:latin typeface="汉仪旗黑X1-75W" panose="00020600040101010101" pitchFamily="18" charset="-122"/>
                      <a:ea typeface="汉仪旗黑X1-75W" panose="00020600040101010101" pitchFamily="18" charset="-122"/>
                      <a:sym typeface="汉仪旗黑X1-75W" panose="00020600040101010101" pitchFamily="18" charset="-122"/>
                    </a:rPr>
                    <a:t>复现结果及改进尝试</a:t>
                  </a:r>
                </a:p>
              </p:txBody>
            </p:sp>
            <p:sp>
              <p:nvSpPr>
                <p:cNvPr id="45" name="文本框 44"/>
                <p:cNvSpPr txBox="1"/>
                <p:nvPr/>
              </p:nvSpPr>
              <p:spPr>
                <a:xfrm>
                  <a:off x="6095999" y="1101846"/>
                  <a:ext cx="5142673" cy="345736"/>
                </a:xfrm>
                <a:prstGeom prst="rect">
                  <a:avLst/>
                </a:prstGeom>
                <a:noFill/>
              </p:spPr>
              <p:txBody>
                <a:bodyPr wrap="square">
                  <a:spAutoFit/>
                </a:bodyPr>
                <a:lstStyle/>
                <a:p>
                  <a:pPr>
                    <a:lnSpc>
                      <a:spcPct val="150000"/>
                    </a:lnSpc>
                  </a:pPr>
                  <a:r>
                    <a:rPr lang="en-US" altLang="zh-CN" sz="1200" dirty="0">
                      <a:solidFill>
                        <a:schemeClr val="bg1">
                          <a:lumMod val="65000"/>
                        </a:schemeClr>
                      </a:solidFill>
                      <a:latin typeface="汉仪旗黑X1-55W" panose="00020600040101010101" pitchFamily="18" charset="-122"/>
                      <a:ea typeface="汉仪旗黑X1-55W" panose="00020600040101010101" pitchFamily="18" charset="-122"/>
                      <a:sym typeface="汉仪旗黑X1-55W" panose="00020600040101010101" pitchFamily="18" charset="-122"/>
                    </a:rPr>
                    <a:t>Reproduction results and improvement attempts</a:t>
                  </a:r>
                </a:p>
              </p:txBody>
            </p:sp>
          </p:grpSp>
        </p:grpSp>
        <p:grpSp>
          <p:nvGrpSpPr>
            <p:cNvPr id="33" name="组合 32"/>
            <p:cNvGrpSpPr/>
            <p:nvPr/>
          </p:nvGrpSpPr>
          <p:grpSpPr>
            <a:xfrm>
              <a:off x="5437813" y="4588874"/>
              <a:ext cx="6754187" cy="820348"/>
              <a:chOff x="4484485" y="627234"/>
              <a:chExt cx="6754187" cy="820348"/>
            </a:xfrm>
          </p:grpSpPr>
          <p:grpSp>
            <p:nvGrpSpPr>
              <p:cNvPr id="34" name="组合 33"/>
              <p:cNvGrpSpPr/>
              <p:nvPr/>
            </p:nvGrpSpPr>
            <p:grpSpPr>
              <a:xfrm>
                <a:off x="4484485" y="687060"/>
                <a:ext cx="2023144" cy="742950"/>
                <a:chOff x="3189085" y="663435"/>
                <a:chExt cx="2023144" cy="742950"/>
              </a:xfrm>
            </p:grpSpPr>
            <p:sp>
              <p:nvSpPr>
                <p:cNvPr id="40" name="椭圆 39"/>
                <p:cNvSpPr/>
                <p:nvPr/>
              </p:nvSpPr>
              <p:spPr>
                <a:xfrm>
                  <a:off x="3829182" y="663435"/>
                  <a:ext cx="742950" cy="742950"/>
                </a:xfrm>
                <a:prstGeom prst="ellipse">
                  <a:avLst/>
                </a:prstGeom>
                <a:solidFill>
                  <a:srgbClr val="1E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3189085" y="767035"/>
                  <a:ext cx="2023144" cy="523220"/>
                </a:xfrm>
                <a:prstGeom prst="rect">
                  <a:avLst/>
                </a:prstGeom>
                <a:noFill/>
              </p:spPr>
              <p:txBody>
                <a:bodyPr wrap="square">
                  <a:spAutoFit/>
                </a:bodyPr>
                <a:lstStyle/>
                <a:p>
                  <a:pPr algn="ctr"/>
                  <a:r>
                    <a:rPr lang="en-US" altLang="zh-CN" sz="2800" dirty="0">
                      <a:solidFill>
                        <a:schemeClr val="bg1"/>
                      </a:solidFill>
                      <a:latin typeface="汉仪旗黑X1-75W" panose="00020600040101010101" pitchFamily="18" charset="-122"/>
                      <a:ea typeface="汉仪旗黑X1-75W" panose="00020600040101010101" pitchFamily="18" charset="-122"/>
                      <a:sym typeface="汉仪旗黑X1-75W" panose="00020600040101010101" pitchFamily="18" charset="-122"/>
                    </a:rPr>
                    <a:t>04</a:t>
                  </a:r>
                  <a:endParaRPr lang="zh-CN" altLang="en-US" sz="2800" dirty="0">
                    <a:solidFill>
                      <a:schemeClr val="bg1"/>
                    </a:solidFill>
                    <a:latin typeface="汉仪旗黑X1-75W" panose="00020600040101010101" pitchFamily="18" charset="-122"/>
                    <a:ea typeface="汉仪旗黑X1-75W" panose="00020600040101010101" pitchFamily="18" charset="-122"/>
                    <a:sym typeface="汉仪旗黑X1-75W" panose="00020600040101010101" pitchFamily="18" charset="-122"/>
                  </a:endParaRPr>
                </a:p>
              </p:txBody>
            </p:sp>
          </p:grpSp>
          <p:grpSp>
            <p:nvGrpSpPr>
              <p:cNvPr id="35" name="组合 34"/>
              <p:cNvGrpSpPr/>
              <p:nvPr/>
            </p:nvGrpSpPr>
            <p:grpSpPr>
              <a:xfrm>
                <a:off x="6095999" y="627234"/>
                <a:ext cx="5142673" cy="820348"/>
                <a:chOff x="6095999" y="627234"/>
                <a:chExt cx="5142673" cy="820348"/>
              </a:xfrm>
            </p:grpSpPr>
            <p:sp>
              <p:nvSpPr>
                <p:cNvPr id="37" name="文本框 36"/>
                <p:cNvSpPr txBox="1"/>
                <p:nvPr/>
              </p:nvSpPr>
              <p:spPr>
                <a:xfrm>
                  <a:off x="6096000" y="627234"/>
                  <a:ext cx="3187059" cy="523220"/>
                </a:xfrm>
                <a:prstGeom prst="rect">
                  <a:avLst/>
                </a:prstGeom>
                <a:noFill/>
              </p:spPr>
              <p:txBody>
                <a:bodyPr wrap="square">
                  <a:spAutoFit/>
                </a:bodyPr>
                <a:lstStyle/>
                <a:p>
                  <a:r>
                    <a:rPr lang="zh-CN" altLang="en-US" sz="2800" i="0" dirty="0">
                      <a:effectLst/>
                      <a:latin typeface="汉仪旗黑X1-75W" panose="00020600040101010101" pitchFamily="18" charset="-122"/>
                      <a:ea typeface="汉仪旗黑X1-75W" panose="00020600040101010101" pitchFamily="18" charset="-122"/>
                      <a:sym typeface="汉仪旗黑X1-75W" panose="00020600040101010101" pitchFamily="18" charset="-122"/>
                    </a:rPr>
                    <a:t>总结与致谢</a:t>
                  </a:r>
                </a:p>
              </p:txBody>
            </p:sp>
            <p:sp>
              <p:nvSpPr>
                <p:cNvPr id="38" name="文本框 37"/>
                <p:cNvSpPr txBox="1"/>
                <p:nvPr/>
              </p:nvSpPr>
              <p:spPr>
                <a:xfrm>
                  <a:off x="6095999" y="1101846"/>
                  <a:ext cx="5142673" cy="345736"/>
                </a:xfrm>
                <a:prstGeom prst="rect">
                  <a:avLst/>
                </a:prstGeom>
                <a:noFill/>
              </p:spPr>
              <p:txBody>
                <a:bodyPr wrap="square">
                  <a:spAutoFit/>
                </a:bodyPr>
                <a:lstStyle/>
                <a:p>
                  <a:pPr>
                    <a:lnSpc>
                      <a:spcPct val="150000"/>
                    </a:lnSpc>
                  </a:pPr>
                  <a:r>
                    <a:rPr lang="en-US" altLang="zh-CN" sz="1200" dirty="0">
                      <a:solidFill>
                        <a:schemeClr val="bg1">
                          <a:lumMod val="65000"/>
                        </a:schemeClr>
                      </a:solidFill>
                      <a:latin typeface="汉仪旗黑X1-55W" panose="00020600040101010101" pitchFamily="18" charset="-122"/>
                      <a:ea typeface="汉仪旗黑X1-55W" panose="00020600040101010101" pitchFamily="18" charset="-122"/>
                      <a:sym typeface="汉仪旗黑X1-55W" panose="00020600040101010101" pitchFamily="18" charset="-122"/>
                    </a:rPr>
                    <a:t>Summary and Acknowledgements</a:t>
                  </a:r>
                </a:p>
              </p:txBody>
            </p:sp>
          </p:grpSp>
        </p:grpSp>
      </p:grpSp>
      <p:cxnSp>
        <p:nvCxnSpPr>
          <p:cNvPr id="5" name="直接连接符 4"/>
          <p:cNvCxnSpPr/>
          <p:nvPr/>
        </p:nvCxnSpPr>
        <p:spPr>
          <a:xfrm>
            <a:off x="-44450" y="1048385"/>
            <a:ext cx="12236450" cy="0"/>
          </a:xfrm>
          <a:prstGeom prst="line">
            <a:avLst/>
          </a:prstGeom>
          <a:ln w="28575" cmpd="sng">
            <a:solidFill>
              <a:srgbClr val="1E4D8A"/>
            </a:solidFill>
            <a:prstDash val="solid"/>
          </a:ln>
        </p:spPr>
        <p:style>
          <a:lnRef idx="2">
            <a:schemeClr val="accent1"/>
          </a:lnRef>
          <a:fillRef idx="0">
            <a:srgbClr val="FFFFFF"/>
          </a:fillRef>
          <a:effectRef idx="0">
            <a:srgbClr val="FFFFFF"/>
          </a:effectRef>
          <a:fontRef idx="minor">
            <a:schemeClr val="tx1"/>
          </a:fontRef>
        </p:style>
      </p:cxnSp>
      <p:sp>
        <p:nvSpPr>
          <p:cNvPr id="3" name="文本框 2"/>
          <p:cNvSpPr txBox="1"/>
          <p:nvPr/>
        </p:nvSpPr>
        <p:spPr>
          <a:xfrm>
            <a:off x="329565" y="198755"/>
            <a:ext cx="4467860" cy="706755"/>
          </a:xfrm>
          <a:prstGeom prst="rect">
            <a:avLst/>
          </a:prstGeom>
          <a:noFill/>
        </p:spPr>
        <p:txBody>
          <a:bodyPr wrap="square" rtlCol="0">
            <a:spAutoFit/>
          </a:bodyPr>
          <a:lstStyle/>
          <a:p>
            <a:r>
              <a:rPr lang="en-US" altLang="zh-CN" sz="4000" dirty="0">
                <a:solidFill>
                  <a:srgbClr val="1E4D8A"/>
                </a:solidFill>
                <a:latin typeface="Arial Black" panose="020B0A04020102020204" charset="0"/>
                <a:cs typeface="Arial Black" panose="020B0A04020102020204" charset="0"/>
              </a:rPr>
              <a:t>CONTENT </a:t>
            </a:r>
            <a:r>
              <a:rPr lang="zh-CN" altLang="en-US" sz="4000" b="1" dirty="0">
                <a:solidFill>
                  <a:srgbClr val="1E4D8A"/>
                </a:solidFill>
                <a:latin typeface="Arial Black" panose="020B0A04020102020204" charset="0"/>
                <a:cs typeface="Arial Black" panose="020B0A04020102020204" charset="0"/>
              </a:rPr>
              <a:t>目录</a:t>
            </a:r>
          </a:p>
        </p:txBody>
      </p:sp>
      <p:grpSp>
        <p:nvGrpSpPr>
          <p:cNvPr id="2" name="组合 1">
            <a:extLst>
              <a:ext uri="{FF2B5EF4-FFF2-40B4-BE49-F238E27FC236}">
                <a16:creationId xmlns:a16="http://schemas.microsoft.com/office/drawing/2014/main" id="{063D78AC-F5EE-9F30-52EE-32EA302F51CB}"/>
              </a:ext>
            </a:extLst>
          </p:cNvPr>
          <p:cNvGrpSpPr/>
          <p:nvPr/>
        </p:nvGrpSpPr>
        <p:grpSpPr>
          <a:xfrm>
            <a:off x="9114765" y="178933"/>
            <a:ext cx="2879308" cy="743473"/>
            <a:chOff x="825667" y="458497"/>
            <a:chExt cx="4856203" cy="1253932"/>
          </a:xfrm>
        </p:grpSpPr>
        <p:pic>
          <p:nvPicPr>
            <p:cNvPr id="4" name="图片 3">
              <a:extLst>
                <a:ext uri="{FF2B5EF4-FFF2-40B4-BE49-F238E27FC236}">
                  <a16:creationId xmlns:a16="http://schemas.microsoft.com/office/drawing/2014/main" id="{62CA772D-1516-FB2C-A807-24D96C6BCA9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7" name="图片 6">
              <a:extLst>
                <a:ext uri="{FF2B5EF4-FFF2-40B4-BE49-F238E27FC236}">
                  <a16:creationId xmlns:a16="http://schemas.microsoft.com/office/drawing/2014/main" id="{A23B5106-4D9F-244D-48E3-4F89EED3FCC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8" name="矩形 7">
              <a:extLst>
                <a:ext uri="{FF2B5EF4-FFF2-40B4-BE49-F238E27FC236}">
                  <a16:creationId xmlns:a16="http://schemas.microsoft.com/office/drawing/2014/main" id="{861364FF-0064-F879-D985-2A45CAD47B00}"/>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6189C-0995-A748-9CC6-8F514C1B1DD1}"/>
            </a:ext>
          </a:extLst>
        </p:cNvPr>
        <p:cNvGrpSpPr/>
        <p:nvPr/>
      </p:nvGrpSpPr>
      <p:grpSpPr>
        <a:xfrm>
          <a:off x="0" y="0"/>
          <a:ext cx="0" cy="0"/>
          <a:chOff x="0" y="0"/>
          <a:chExt cx="0" cy="0"/>
        </a:xfrm>
      </p:grpSpPr>
      <p:grpSp>
        <p:nvGrpSpPr>
          <p:cNvPr id="85" name="组合 84">
            <a:extLst>
              <a:ext uri="{FF2B5EF4-FFF2-40B4-BE49-F238E27FC236}">
                <a16:creationId xmlns:a16="http://schemas.microsoft.com/office/drawing/2014/main" id="{8D3ED547-1F4C-EDA0-743C-F503461A4F84}"/>
              </a:ext>
            </a:extLst>
          </p:cNvPr>
          <p:cNvGrpSpPr/>
          <p:nvPr/>
        </p:nvGrpSpPr>
        <p:grpSpPr>
          <a:xfrm>
            <a:off x="-44450" y="172583"/>
            <a:ext cx="12236450" cy="875802"/>
            <a:chOff x="-44450" y="172583"/>
            <a:chExt cx="12236450" cy="875802"/>
          </a:xfrm>
        </p:grpSpPr>
        <p:cxnSp>
          <p:nvCxnSpPr>
            <p:cNvPr id="86" name="直接连接符 85">
              <a:extLst>
                <a:ext uri="{FF2B5EF4-FFF2-40B4-BE49-F238E27FC236}">
                  <a16:creationId xmlns:a16="http://schemas.microsoft.com/office/drawing/2014/main" id="{12320EA0-E0F5-ECDA-0178-8C4CCCE7684E}"/>
                </a:ext>
              </a:extLst>
            </p:cNvPr>
            <p:cNvCxnSpPr/>
            <p:nvPr/>
          </p:nvCxnSpPr>
          <p:spPr>
            <a:xfrm>
              <a:off x="-44450" y="1048385"/>
              <a:ext cx="12236450" cy="0"/>
            </a:xfrm>
            <a:prstGeom prst="line">
              <a:avLst/>
            </a:prstGeom>
            <a:ln w="28575" cmpd="sng">
              <a:solidFill>
                <a:srgbClr val="1E4D8A"/>
              </a:solidFill>
              <a:prstDash val="solid"/>
            </a:ln>
          </p:spPr>
          <p:style>
            <a:lnRef idx="2">
              <a:schemeClr val="accent1"/>
            </a:lnRef>
            <a:fillRef idx="0">
              <a:srgbClr val="FFFFFF"/>
            </a:fillRef>
            <a:effectRef idx="0">
              <a:srgbClr val="FFFFFF"/>
            </a:effectRef>
            <a:fontRef idx="minor">
              <a:schemeClr val="tx1"/>
            </a:fontRef>
          </p:style>
        </p:cxnSp>
        <p:sp>
          <p:nvSpPr>
            <p:cNvPr id="87" name="文本框 86">
              <a:extLst>
                <a:ext uri="{FF2B5EF4-FFF2-40B4-BE49-F238E27FC236}">
                  <a16:creationId xmlns:a16="http://schemas.microsoft.com/office/drawing/2014/main" id="{5465A328-774A-73FB-C5FE-3901A61B1FBC}"/>
                </a:ext>
              </a:extLst>
            </p:cNvPr>
            <p:cNvSpPr txBox="1"/>
            <p:nvPr/>
          </p:nvSpPr>
          <p:spPr>
            <a:xfrm>
              <a:off x="329564" y="198755"/>
              <a:ext cx="8338474" cy="707886"/>
            </a:xfrm>
            <a:prstGeom prst="rect">
              <a:avLst/>
            </a:prstGeom>
            <a:noFill/>
          </p:spPr>
          <p:txBody>
            <a:bodyPr wrap="square" rtlCol="0">
              <a:spAutoFit/>
            </a:bodyPr>
            <a:lstStyle/>
            <a:p>
              <a:r>
                <a:rPr lang="zh-CN" altLang="en-US" sz="4000" b="1" dirty="0">
                  <a:solidFill>
                    <a:srgbClr val="1E4D8A"/>
                  </a:solidFill>
                  <a:latin typeface="Arial Black" panose="020B0A04020102020204" charset="0"/>
                  <a:cs typeface="Arial Black" panose="020B0A04020102020204" charset="0"/>
                </a:rPr>
                <a:t>改进方向</a:t>
              </a:r>
              <a:r>
                <a:rPr lang="en-US" altLang="zh-CN" sz="4000" b="1" dirty="0">
                  <a:solidFill>
                    <a:srgbClr val="1E4D8A"/>
                  </a:solidFill>
                  <a:latin typeface="Arial Black" panose="020B0A04020102020204" charset="0"/>
                  <a:cs typeface="Arial Black" panose="020B0A04020102020204" charset="0"/>
                </a:rPr>
                <a:t>-</a:t>
              </a:r>
              <a:r>
                <a:rPr lang="en-US" altLang="zh-CN" sz="4000" b="1" dirty="0" err="1">
                  <a:solidFill>
                    <a:srgbClr val="1E4D8A"/>
                  </a:solidFill>
                  <a:latin typeface="Arial Black" panose="020B0A04020102020204" charset="0"/>
                  <a:cs typeface="Arial Black" panose="020B0A04020102020204" charset="0"/>
                </a:rPr>
                <a:t>LocalAttention</a:t>
              </a:r>
              <a:endParaRPr lang="zh-CN" sz="4000" b="1" dirty="0">
                <a:solidFill>
                  <a:srgbClr val="1E4D8A"/>
                </a:solidFill>
                <a:latin typeface="Arial Black" panose="020B0A04020102020204" charset="0"/>
                <a:cs typeface="Arial Black" panose="020B0A04020102020204" charset="0"/>
              </a:endParaRPr>
            </a:p>
          </p:txBody>
        </p:sp>
        <p:grpSp>
          <p:nvGrpSpPr>
            <p:cNvPr id="88" name="组合 87">
              <a:extLst>
                <a:ext uri="{FF2B5EF4-FFF2-40B4-BE49-F238E27FC236}">
                  <a16:creationId xmlns:a16="http://schemas.microsoft.com/office/drawing/2014/main" id="{03DED15F-3165-0521-D4EA-6EFEA7CDFF54}"/>
                </a:ext>
              </a:extLst>
            </p:cNvPr>
            <p:cNvGrpSpPr/>
            <p:nvPr/>
          </p:nvGrpSpPr>
          <p:grpSpPr>
            <a:xfrm>
              <a:off x="9114765" y="172583"/>
              <a:ext cx="2879308" cy="743473"/>
              <a:chOff x="825667" y="458497"/>
              <a:chExt cx="4856203" cy="1253932"/>
            </a:xfrm>
          </p:grpSpPr>
          <p:pic>
            <p:nvPicPr>
              <p:cNvPr id="89" name="图片 88">
                <a:extLst>
                  <a:ext uri="{FF2B5EF4-FFF2-40B4-BE49-F238E27FC236}">
                    <a16:creationId xmlns:a16="http://schemas.microsoft.com/office/drawing/2014/main" id="{D7BAEB16-52A0-758E-37D6-077ECDAB6F9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90" name="图片 89">
                <a:extLst>
                  <a:ext uri="{FF2B5EF4-FFF2-40B4-BE49-F238E27FC236}">
                    <a16:creationId xmlns:a16="http://schemas.microsoft.com/office/drawing/2014/main" id="{0E176934-2AEA-2D99-3832-9E5733E3AD6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91" name="矩形 90">
                <a:extLst>
                  <a:ext uri="{FF2B5EF4-FFF2-40B4-BE49-F238E27FC236}">
                    <a16:creationId xmlns:a16="http://schemas.microsoft.com/office/drawing/2014/main" id="{C5E91296-3C93-FE07-582C-874F1E9F40B1}"/>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grpSp>
      <p:sp>
        <p:nvSpPr>
          <p:cNvPr id="5" name="文本框 4">
            <a:extLst>
              <a:ext uri="{FF2B5EF4-FFF2-40B4-BE49-F238E27FC236}">
                <a16:creationId xmlns:a16="http://schemas.microsoft.com/office/drawing/2014/main" id="{A43EDA09-B72F-B48B-4171-657F2277BAE8}"/>
              </a:ext>
            </a:extLst>
          </p:cNvPr>
          <p:cNvSpPr txBox="1"/>
          <p:nvPr/>
        </p:nvSpPr>
        <p:spPr>
          <a:xfrm>
            <a:off x="608013" y="5212765"/>
            <a:ext cx="10105354" cy="1384995"/>
          </a:xfrm>
          <a:prstGeom prst="rect">
            <a:avLst/>
          </a:prstGeom>
          <a:noFill/>
        </p:spPr>
        <p:txBody>
          <a:bodyPr wrap="square" rtlCol="0">
            <a:spAutoFit/>
          </a:bodyPr>
          <a:lstStyle/>
          <a:p>
            <a:r>
              <a:rPr lang="zh-CN" altLang="en-US" sz="2800" dirty="0">
                <a:latin typeface="+mn-ea"/>
              </a:rPr>
              <a:t>由于视频特征序列的</a:t>
            </a:r>
            <a:r>
              <a:rPr lang="en-US" altLang="zh-CN" sz="2800" dirty="0">
                <a:latin typeface="+mn-ea"/>
              </a:rPr>
              <a:t>Tokens</a:t>
            </a:r>
            <a:r>
              <a:rPr lang="zh-CN" altLang="en-US" sz="2800" dirty="0">
                <a:latin typeface="+mn-ea"/>
              </a:rPr>
              <a:t>长度为</a:t>
            </a:r>
            <a:r>
              <a:rPr lang="en-US" altLang="zh-CN" sz="2800" dirty="0">
                <a:latin typeface="+mn-ea"/>
              </a:rPr>
              <a:t>2k~8k</a:t>
            </a:r>
            <a:r>
              <a:rPr lang="zh-CN" altLang="en-US" sz="2800" dirty="0">
                <a:latin typeface="+mn-ea"/>
              </a:rPr>
              <a:t>，因此全局注意力的捕捉能力会受到限制。训练集的拟合能力和测试机的表现能力都有所下降</a:t>
            </a:r>
          </a:p>
        </p:txBody>
      </p:sp>
      <p:graphicFrame>
        <p:nvGraphicFramePr>
          <p:cNvPr id="6" name="表格 5">
            <a:extLst>
              <a:ext uri="{FF2B5EF4-FFF2-40B4-BE49-F238E27FC236}">
                <a16:creationId xmlns:a16="http://schemas.microsoft.com/office/drawing/2014/main" id="{D60E0804-4FA6-4368-98CE-1064F9099DE5}"/>
              </a:ext>
            </a:extLst>
          </p:cNvPr>
          <p:cNvGraphicFramePr>
            <a:graphicFrameLocks noGrp="1"/>
          </p:cNvGraphicFramePr>
          <p:nvPr>
            <p:extLst>
              <p:ext uri="{D42A27DB-BD31-4B8C-83A1-F6EECF244321}">
                <p14:modId xmlns:p14="http://schemas.microsoft.com/office/powerpoint/2010/main" val="2245170429"/>
              </p:ext>
            </p:extLst>
          </p:nvPr>
        </p:nvGraphicFramePr>
        <p:xfrm>
          <a:off x="5943600" y="2031361"/>
          <a:ext cx="5590679" cy="966198"/>
        </p:xfrm>
        <a:graphic>
          <a:graphicData uri="http://schemas.openxmlformats.org/drawingml/2006/table">
            <a:tbl>
              <a:tblPr firstRow="1" bandRow="1"/>
              <a:tblGrid>
                <a:gridCol w="980841">
                  <a:extLst>
                    <a:ext uri="{9D8B030D-6E8A-4147-A177-3AD203B41FA5}">
                      <a16:colId xmlns:a16="http://schemas.microsoft.com/office/drawing/2014/main" val="2480913390"/>
                    </a:ext>
                  </a:extLst>
                </a:gridCol>
                <a:gridCol w="921806">
                  <a:extLst>
                    <a:ext uri="{9D8B030D-6E8A-4147-A177-3AD203B41FA5}">
                      <a16:colId xmlns:a16="http://schemas.microsoft.com/office/drawing/2014/main" val="3625285355"/>
                    </a:ext>
                  </a:extLst>
                </a:gridCol>
                <a:gridCol w="921806">
                  <a:extLst>
                    <a:ext uri="{9D8B030D-6E8A-4147-A177-3AD203B41FA5}">
                      <a16:colId xmlns:a16="http://schemas.microsoft.com/office/drawing/2014/main" val="3658171018"/>
                    </a:ext>
                  </a:extLst>
                </a:gridCol>
                <a:gridCol w="922614">
                  <a:extLst>
                    <a:ext uri="{9D8B030D-6E8A-4147-A177-3AD203B41FA5}">
                      <a16:colId xmlns:a16="http://schemas.microsoft.com/office/drawing/2014/main" val="1957895860"/>
                    </a:ext>
                  </a:extLst>
                </a:gridCol>
                <a:gridCol w="921806">
                  <a:extLst>
                    <a:ext uri="{9D8B030D-6E8A-4147-A177-3AD203B41FA5}">
                      <a16:colId xmlns:a16="http://schemas.microsoft.com/office/drawing/2014/main" val="2540976317"/>
                    </a:ext>
                  </a:extLst>
                </a:gridCol>
                <a:gridCol w="921806">
                  <a:extLst>
                    <a:ext uri="{9D8B030D-6E8A-4147-A177-3AD203B41FA5}">
                      <a16:colId xmlns:a16="http://schemas.microsoft.com/office/drawing/2014/main" val="330696729"/>
                    </a:ext>
                  </a:extLst>
                </a:gridCol>
              </a:tblGrid>
              <a:tr h="473075">
                <a:tc>
                  <a:txBody>
                    <a:bodyPr/>
                    <a:lstStyle/>
                    <a:p>
                      <a:pPr algn="ctr" fontAlgn="ctr"/>
                      <a:r>
                        <a:rPr lang="en-US" sz="1600" u="none" strike="noStrike" dirty="0">
                          <a:effectLst/>
                          <a:latin typeface="+mn-ea"/>
                          <a:ea typeface="+mn-ea"/>
                        </a:rPr>
                        <a:t>Model</a:t>
                      </a:r>
                    </a:p>
                  </a:txBody>
                  <a:tcPr marL="5443" marR="5443" marT="5443" marB="0" anchor="ctr"/>
                </a:tc>
                <a:tc>
                  <a:txBody>
                    <a:bodyPr/>
                    <a:lstStyle/>
                    <a:p>
                      <a:pPr algn="ctr" fontAlgn="ctr"/>
                      <a:r>
                        <a:rPr lang="en-US" sz="1600" u="none" strike="noStrike" dirty="0">
                          <a:effectLst/>
                          <a:latin typeface="+mn-ea"/>
                          <a:ea typeface="+mn-ea"/>
                        </a:rPr>
                        <a:t>F1@10</a:t>
                      </a:r>
                    </a:p>
                  </a:txBody>
                  <a:tcPr marL="5443" marR="5443" marT="5443" marB="0" anchor="ctr"/>
                </a:tc>
                <a:tc>
                  <a:txBody>
                    <a:bodyPr/>
                    <a:lstStyle/>
                    <a:p>
                      <a:pPr algn="ctr" fontAlgn="ctr"/>
                      <a:r>
                        <a:rPr lang="en-US" sz="1600" u="none" strike="noStrike" dirty="0">
                          <a:effectLst/>
                          <a:latin typeface="+mn-ea"/>
                          <a:ea typeface="+mn-ea"/>
                        </a:rPr>
                        <a:t>F1@25</a:t>
                      </a:r>
                    </a:p>
                  </a:txBody>
                  <a:tcPr marL="5443" marR="5443" marT="5443" marB="0" anchor="ctr"/>
                </a:tc>
                <a:tc>
                  <a:txBody>
                    <a:bodyPr/>
                    <a:lstStyle/>
                    <a:p>
                      <a:pPr algn="ctr" fontAlgn="ctr"/>
                      <a:r>
                        <a:rPr lang="en-US" sz="1600" u="none" strike="noStrike" dirty="0">
                          <a:effectLst/>
                          <a:latin typeface="+mn-ea"/>
                          <a:ea typeface="+mn-ea"/>
                        </a:rPr>
                        <a:t>F1@50</a:t>
                      </a:r>
                    </a:p>
                  </a:txBody>
                  <a:tcPr marL="5443" marR="5443" marT="5443" marB="0" anchor="ctr"/>
                </a:tc>
                <a:tc>
                  <a:txBody>
                    <a:bodyPr/>
                    <a:lstStyle/>
                    <a:p>
                      <a:pPr algn="ctr" fontAlgn="ctr"/>
                      <a:r>
                        <a:rPr lang="en-US" sz="1600" u="none" strike="noStrike" dirty="0">
                          <a:effectLst/>
                          <a:latin typeface="+mn-ea"/>
                          <a:ea typeface="+mn-ea"/>
                        </a:rPr>
                        <a:t>Edit</a:t>
                      </a:r>
                    </a:p>
                  </a:txBody>
                  <a:tcPr marL="5443" marR="5443" marT="5443" marB="0" anchor="ctr"/>
                </a:tc>
                <a:tc>
                  <a:txBody>
                    <a:bodyPr/>
                    <a:lstStyle/>
                    <a:p>
                      <a:pPr algn="ctr" fontAlgn="ctr"/>
                      <a:r>
                        <a:rPr lang="en-US" sz="1600" u="none" strike="noStrike" dirty="0">
                          <a:effectLst/>
                          <a:latin typeface="+mn-ea"/>
                          <a:ea typeface="+mn-ea"/>
                        </a:rPr>
                        <a:t>Acc</a:t>
                      </a:r>
                    </a:p>
                  </a:txBody>
                  <a:tcPr marL="5443" marR="5443" marT="5443" marB="0" anchor="ctr"/>
                </a:tc>
                <a:extLst>
                  <a:ext uri="{0D108BD9-81ED-4DB2-BD59-A6C34878D82A}">
                    <a16:rowId xmlns:a16="http://schemas.microsoft.com/office/drawing/2014/main" val="3408655331"/>
                  </a:ext>
                </a:extLst>
              </a:tr>
              <a:tr h="473075">
                <a:tc>
                  <a:txBody>
                    <a:bodyPr/>
                    <a:lstStyle/>
                    <a:p>
                      <a:pPr algn="ctr" fontAlgn="ctr"/>
                      <a:r>
                        <a:rPr lang="en-US" sz="1600" u="none" strike="noStrike" dirty="0">
                          <a:effectLst/>
                          <a:latin typeface="+mn-ea"/>
                          <a:ea typeface="+mn-ea"/>
                        </a:rPr>
                        <a:t>GTEA-Attention</a:t>
                      </a:r>
                    </a:p>
                  </a:txBody>
                  <a:tcPr marL="5443" marR="5443" marT="5443" marB="0" anchor="ctr"/>
                </a:tc>
                <a:tc>
                  <a:txBody>
                    <a:bodyPr/>
                    <a:lstStyle/>
                    <a:p>
                      <a:pPr algn="ctr" fontAlgn="ctr"/>
                      <a:r>
                        <a:rPr lang="en-US" altLang="zh-CN" sz="1600" u="none" strike="noStrike" dirty="0">
                          <a:effectLst/>
                          <a:latin typeface="+mn-ea"/>
                          <a:ea typeface="+mn-ea"/>
                        </a:rPr>
                        <a:t>67.2325</a:t>
                      </a:r>
                    </a:p>
                  </a:txBody>
                  <a:tcPr marL="5443" marR="5443" marT="5443" marB="0" anchor="ctr"/>
                </a:tc>
                <a:tc>
                  <a:txBody>
                    <a:bodyPr/>
                    <a:lstStyle/>
                    <a:p>
                      <a:pPr algn="ctr" fontAlgn="ctr"/>
                      <a:r>
                        <a:rPr lang="en-US" altLang="zh-CN" sz="1600" u="none" strike="noStrike" dirty="0">
                          <a:effectLst/>
                          <a:latin typeface="+mn-ea"/>
                          <a:ea typeface="+mn-ea"/>
                        </a:rPr>
                        <a:t>61.365</a:t>
                      </a:r>
                    </a:p>
                  </a:txBody>
                  <a:tcPr marL="5443" marR="5443" marT="5443" marB="0" anchor="ctr"/>
                </a:tc>
                <a:tc>
                  <a:txBody>
                    <a:bodyPr/>
                    <a:lstStyle/>
                    <a:p>
                      <a:pPr algn="ctr" fontAlgn="ctr"/>
                      <a:r>
                        <a:rPr lang="en-US" altLang="zh-CN" sz="1600" u="none" strike="noStrike" dirty="0">
                          <a:effectLst/>
                          <a:latin typeface="+mn-ea"/>
                          <a:ea typeface="+mn-ea"/>
                        </a:rPr>
                        <a:t>44.0225</a:t>
                      </a:r>
                    </a:p>
                  </a:txBody>
                  <a:tcPr marL="5443" marR="5443" marT="5443" marB="0" anchor="ctr"/>
                </a:tc>
                <a:tc>
                  <a:txBody>
                    <a:bodyPr/>
                    <a:lstStyle/>
                    <a:p>
                      <a:pPr algn="ctr" fontAlgn="ctr"/>
                      <a:r>
                        <a:rPr lang="en-US" altLang="zh-CN" sz="1600" u="none" strike="noStrike" dirty="0">
                          <a:effectLst/>
                          <a:latin typeface="+mn-ea"/>
                          <a:ea typeface="+mn-ea"/>
                        </a:rPr>
                        <a:t>60.51</a:t>
                      </a:r>
                    </a:p>
                  </a:txBody>
                  <a:tcPr marL="5443" marR="5443" marT="5443" marB="0" anchor="ctr"/>
                </a:tc>
                <a:tc>
                  <a:txBody>
                    <a:bodyPr/>
                    <a:lstStyle/>
                    <a:p>
                      <a:pPr algn="ctr" fontAlgn="ctr"/>
                      <a:r>
                        <a:rPr lang="en-US" altLang="zh-CN" sz="1600" u="none" strike="noStrike" dirty="0">
                          <a:effectLst/>
                          <a:latin typeface="+mn-ea"/>
                          <a:ea typeface="+mn-ea"/>
                        </a:rPr>
                        <a:t>61.01</a:t>
                      </a:r>
                    </a:p>
                  </a:txBody>
                  <a:tcPr marL="5443" marR="5443" marT="5443" marB="0" anchor="ctr"/>
                </a:tc>
                <a:extLst>
                  <a:ext uri="{0D108BD9-81ED-4DB2-BD59-A6C34878D82A}">
                    <a16:rowId xmlns:a16="http://schemas.microsoft.com/office/drawing/2014/main" val="3039925205"/>
                  </a:ext>
                </a:extLst>
              </a:tr>
            </a:tbl>
          </a:graphicData>
        </a:graphic>
      </p:graphicFrame>
      <p:graphicFrame>
        <p:nvGraphicFramePr>
          <p:cNvPr id="7" name="表格 6">
            <a:extLst>
              <a:ext uri="{FF2B5EF4-FFF2-40B4-BE49-F238E27FC236}">
                <a16:creationId xmlns:a16="http://schemas.microsoft.com/office/drawing/2014/main" id="{93FEAD15-BBE7-D493-3C82-5D3FAEC57ABE}"/>
              </a:ext>
            </a:extLst>
          </p:cNvPr>
          <p:cNvGraphicFramePr>
            <a:graphicFrameLocks noGrp="1"/>
          </p:cNvGraphicFramePr>
          <p:nvPr>
            <p:extLst>
              <p:ext uri="{D42A27DB-BD31-4B8C-83A1-F6EECF244321}">
                <p14:modId xmlns:p14="http://schemas.microsoft.com/office/powerpoint/2010/main" val="2771956816"/>
              </p:ext>
            </p:extLst>
          </p:nvPr>
        </p:nvGraphicFramePr>
        <p:xfrm>
          <a:off x="5943600" y="2996510"/>
          <a:ext cx="5590678" cy="493123"/>
        </p:xfrm>
        <a:graphic>
          <a:graphicData uri="http://schemas.openxmlformats.org/drawingml/2006/table">
            <a:tbl>
              <a:tblPr firstRow="1" bandRow="1"/>
              <a:tblGrid>
                <a:gridCol w="971550">
                  <a:extLst>
                    <a:ext uri="{9D8B030D-6E8A-4147-A177-3AD203B41FA5}">
                      <a16:colId xmlns:a16="http://schemas.microsoft.com/office/drawing/2014/main" val="2059256648"/>
                    </a:ext>
                  </a:extLst>
                </a:gridCol>
                <a:gridCol w="933450">
                  <a:extLst>
                    <a:ext uri="{9D8B030D-6E8A-4147-A177-3AD203B41FA5}">
                      <a16:colId xmlns:a16="http://schemas.microsoft.com/office/drawing/2014/main" val="1787939674"/>
                    </a:ext>
                  </a:extLst>
                </a:gridCol>
                <a:gridCol w="923925">
                  <a:extLst>
                    <a:ext uri="{9D8B030D-6E8A-4147-A177-3AD203B41FA5}">
                      <a16:colId xmlns:a16="http://schemas.microsoft.com/office/drawing/2014/main" val="2935176925"/>
                    </a:ext>
                  </a:extLst>
                </a:gridCol>
                <a:gridCol w="920750">
                  <a:extLst>
                    <a:ext uri="{9D8B030D-6E8A-4147-A177-3AD203B41FA5}">
                      <a16:colId xmlns:a16="http://schemas.microsoft.com/office/drawing/2014/main" val="2490914934"/>
                    </a:ext>
                  </a:extLst>
                </a:gridCol>
                <a:gridCol w="917575">
                  <a:extLst>
                    <a:ext uri="{9D8B030D-6E8A-4147-A177-3AD203B41FA5}">
                      <a16:colId xmlns:a16="http://schemas.microsoft.com/office/drawing/2014/main" val="2302968095"/>
                    </a:ext>
                  </a:extLst>
                </a:gridCol>
                <a:gridCol w="923428">
                  <a:extLst>
                    <a:ext uri="{9D8B030D-6E8A-4147-A177-3AD203B41FA5}">
                      <a16:colId xmlns:a16="http://schemas.microsoft.com/office/drawing/2014/main" val="1836083991"/>
                    </a:ext>
                  </a:extLst>
                </a:gridCol>
              </a:tblGrid>
              <a:tr h="476592">
                <a:tc>
                  <a:txBody>
                    <a:bodyPr/>
                    <a:lstStyle/>
                    <a:p>
                      <a:pPr algn="ctr" fontAlgn="ctr"/>
                      <a:r>
                        <a:rPr lang="en-US" sz="1600" u="none" strike="noStrike" dirty="0">
                          <a:effectLst/>
                          <a:latin typeface="+mn-ea"/>
                          <a:ea typeface="+mn-ea"/>
                        </a:rPr>
                        <a:t>GTEA-norma</a:t>
                      </a:r>
                      <a:r>
                        <a:rPr lang="en-US" altLang="zh-CN" sz="1600" u="none" strike="noStrike" dirty="0">
                          <a:effectLst/>
                          <a:latin typeface="+mn-ea"/>
                          <a:ea typeface="+mn-ea"/>
                        </a:rPr>
                        <a:t>l</a:t>
                      </a:r>
                      <a:endParaRPr lang="en-US" sz="1600" u="none" strike="noStrike" dirty="0">
                        <a:effectLst/>
                        <a:latin typeface="+mn-ea"/>
                        <a:ea typeface="+mn-ea"/>
                      </a:endParaRPr>
                    </a:p>
                  </a:txBody>
                  <a:tcPr marL="5443" marR="5443" marT="5443" marB="0" anchor="ctr"/>
                </a:tc>
                <a:tc>
                  <a:txBody>
                    <a:bodyPr/>
                    <a:lstStyle/>
                    <a:p>
                      <a:pPr algn="ctr" fontAlgn="ctr"/>
                      <a:r>
                        <a:rPr lang="en-US" altLang="zh-CN" sz="1600" u="none" strike="noStrike" dirty="0">
                          <a:effectLst/>
                          <a:latin typeface="+mn-ea"/>
                          <a:ea typeface="+mn-ea"/>
                        </a:rPr>
                        <a:t>80.2975</a:t>
                      </a:r>
                    </a:p>
                  </a:txBody>
                  <a:tcPr marL="5443" marR="5443" marT="5443" marB="0" anchor="ctr"/>
                </a:tc>
                <a:tc>
                  <a:txBody>
                    <a:bodyPr/>
                    <a:lstStyle/>
                    <a:p>
                      <a:pPr algn="ctr" fontAlgn="ctr"/>
                      <a:r>
                        <a:rPr lang="en-US" altLang="zh-CN" sz="1600" u="none" strike="noStrike" dirty="0">
                          <a:effectLst/>
                          <a:latin typeface="+mn-ea"/>
                          <a:ea typeface="+mn-ea"/>
                        </a:rPr>
                        <a:t>77.72</a:t>
                      </a:r>
                    </a:p>
                  </a:txBody>
                  <a:tcPr marL="5443" marR="5443" marT="5443" marB="0" anchor="ctr"/>
                </a:tc>
                <a:tc>
                  <a:txBody>
                    <a:bodyPr/>
                    <a:lstStyle/>
                    <a:p>
                      <a:pPr algn="ctr" fontAlgn="ctr"/>
                      <a:r>
                        <a:rPr lang="en-US" altLang="zh-CN" sz="1600" u="none" strike="noStrike" dirty="0">
                          <a:effectLst/>
                          <a:latin typeface="+mn-ea"/>
                          <a:ea typeface="+mn-ea"/>
                        </a:rPr>
                        <a:t>62.09</a:t>
                      </a:r>
                    </a:p>
                  </a:txBody>
                  <a:tcPr marL="5443" marR="5443" marT="5443" marB="0" anchor="ctr"/>
                </a:tc>
                <a:tc>
                  <a:txBody>
                    <a:bodyPr/>
                    <a:lstStyle/>
                    <a:p>
                      <a:pPr algn="ctr" fontAlgn="ctr"/>
                      <a:r>
                        <a:rPr lang="en-US" altLang="zh-CN" sz="1600" u="none" strike="noStrike" dirty="0">
                          <a:effectLst/>
                          <a:latin typeface="+mn-ea"/>
                          <a:ea typeface="+mn-ea"/>
                        </a:rPr>
                        <a:t>73.44</a:t>
                      </a:r>
                    </a:p>
                  </a:txBody>
                  <a:tcPr marL="5443" marR="5443" marT="5443" marB="0" anchor="ctr"/>
                </a:tc>
                <a:tc>
                  <a:txBody>
                    <a:bodyPr/>
                    <a:lstStyle/>
                    <a:p>
                      <a:pPr algn="ctr" fontAlgn="ctr"/>
                      <a:r>
                        <a:rPr lang="en-US" altLang="zh-CN" sz="1600" u="none" strike="noStrike" dirty="0">
                          <a:effectLst/>
                          <a:latin typeface="+mn-ea"/>
                          <a:ea typeface="+mn-ea"/>
                        </a:rPr>
                        <a:t>72.505</a:t>
                      </a:r>
                    </a:p>
                  </a:txBody>
                  <a:tcPr marL="5443" marR="5443" marT="5443" marB="0" anchor="ctr"/>
                </a:tc>
                <a:extLst>
                  <a:ext uri="{0D108BD9-81ED-4DB2-BD59-A6C34878D82A}">
                    <a16:rowId xmlns:a16="http://schemas.microsoft.com/office/drawing/2014/main" val="2794092124"/>
                  </a:ext>
                </a:extLst>
              </a:tr>
            </a:tbl>
          </a:graphicData>
        </a:graphic>
      </p:graphicFrame>
      <p:pic>
        <p:nvPicPr>
          <p:cNvPr id="3" name="图片 2">
            <a:extLst>
              <a:ext uri="{FF2B5EF4-FFF2-40B4-BE49-F238E27FC236}">
                <a16:creationId xmlns:a16="http://schemas.microsoft.com/office/drawing/2014/main" id="{76AFFF7F-B79F-5CAD-0F35-95650EA43A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54" y="1709724"/>
            <a:ext cx="5550236" cy="2915630"/>
          </a:xfrm>
          <a:prstGeom prst="rect">
            <a:avLst/>
          </a:prstGeom>
        </p:spPr>
      </p:pic>
    </p:spTree>
    <p:extLst>
      <p:ext uri="{BB962C8B-B14F-4D97-AF65-F5344CB8AC3E}">
        <p14:creationId xmlns:p14="http://schemas.microsoft.com/office/powerpoint/2010/main" val="4137826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42107-E0B5-8D52-24F6-219C9F11E647}"/>
            </a:ext>
          </a:extLst>
        </p:cNvPr>
        <p:cNvGrpSpPr/>
        <p:nvPr/>
      </p:nvGrpSpPr>
      <p:grpSpPr>
        <a:xfrm>
          <a:off x="0" y="0"/>
          <a:ext cx="0" cy="0"/>
          <a:chOff x="0" y="0"/>
          <a:chExt cx="0" cy="0"/>
        </a:xfrm>
      </p:grpSpPr>
      <p:grpSp>
        <p:nvGrpSpPr>
          <p:cNvPr id="85" name="组合 84">
            <a:extLst>
              <a:ext uri="{FF2B5EF4-FFF2-40B4-BE49-F238E27FC236}">
                <a16:creationId xmlns:a16="http://schemas.microsoft.com/office/drawing/2014/main" id="{754EC5F8-F774-3A5C-7299-9154DC8961A4}"/>
              </a:ext>
            </a:extLst>
          </p:cNvPr>
          <p:cNvGrpSpPr/>
          <p:nvPr/>
        </p:nvGrpSpPr>
        <p:grpSpPr>
          <a:xfrm>
            <a:off x="-44450" y="172583"/>
            <a:ext cx="12236450" cy="875802"/>
            <a:chOff x="-44450" y="172583"/>
            <a:chExt cx="12236450" cy="875802"/>
          </a:xfrm>
        </p:grpSpPr>
        <p:cxnSp>
          <p:nvCxnSpPr>
            <p:cNvPr id="86" name="直接连接符 85">
              <a:extLst>
                <a:ext uri="{FF2B5EF4-FFF2-40B4-BE49-F238E27FC236}">
                  <a16:creationId xmlns:a16="http://schemas.microsoft.com/office/drawing/2014/main" id="{CFAFFF01-F19A-475F-C009-A323C31099AA}"/>
                </a:ext>
              </a:extLst>
            </p:cNvPr>
            <p:cNvCxnSpPr/>
            <p:nvPr/>
          </p:nvCxnSpPr>
          <p:spPr>
            <a:xfrm>
              <a:off x="-44450" y="1048385"/>
              <a:ext cx="12236450" cy="0"/>
            </a:xfrm>
            <a:prstGeom prst="line">
              <a:avLst/>
            </a:prstGeom>
            <a:ln w="28575" cmpd="sng">
              <a:solidFill>
                <a:srgbClr val="1E4D8A"/>
              </a:solidFill>
              <a:prstDash val="solid"/>
            </a:ln>
          </p:spPr>
          <p:style>
            <a:lnRef idx="2">
              <a:schemeClr val="accent1"/>
            </a:lnRef>
            <a:fillRef idx="0">
              <a:srgbClr val="FFFFFF"/>
            </a:fillRef>
            <a:effectRef idx="0">
              <a:srgbClr val="FFFFFF"/>
            </a:effectRef>
            <a:fontRef idx="minor">
              <a:schemeClr val="tx1"/>
            </a:fontRef>
          </p:style>
        </p:cxnSp>
        <p:sp>
          <p:nvSpPr>
            <p:cNvPr id="87" name="文本框 86">
              <a:extLst>
                <a:ext uri="{FF2B5EF4-FFF2-40B4-BE49-F238E27FC236}">
                  <a16:creationId xmlns:a16="http://schemas.microsoft.com/office/drawing/2014/main" id="{47EEFDF1-6EAA-53E2-69D4-B2E6E8287AE6}"/>
                </a:ext>
              </a:extLst>
            </p:cNvPr>
            <p:cNvSpPr txBox="1"/>
            <p:nvPr/>
          </p:nvSpPr>
          <p:spPr>
            <a:xfrm>
              <a:off x="329564" y="198755"/>
              <a:ext cx="8338474" cy="707886"/>
            </a:xfrm>
            <a:prstGeom prst="rect">
              <a:avLst/>
            </a:prstGeom>
            <a:noFill/>
          </p:spPr>
          <p:txBody>
            <a:bodyPr wrap="square" rtlCol="0">
              <a:spAutoFit/>
            </a:bodyPr>
            <a:lstStyle/>
            <a:p>
              <a:r>
                <a:rPr lang="zh-CN" altLang="en-US" sz="4000" b="1" dirty="0">
                  <a:solidFill>
                    <a:srgbClr val="1E4D8A"/>
                  </a:solidFill>
                  <a:latin typeface="Arial Black" panose="020B0A04020102020204" charset="0"/>
                  <a:cs typeface="Arial Black" panose="020B0A04020102020204" charset="0"/>
                </a:rPr>
                <a:t>改进结果</a:t>
              </a:r>
              <a:r>
                <a:rPr lang="en-US" altLang="zh-CN" sz="4000" b="1" dirty="0">
                  <a:solidFill>
                    <a:srgbClr val="1E4D8A"/>
                  </a:solidFill>
                  <a:latin typeface="Arial Black" panose="020B0A04020102020204" charset="0"/>
                  <a:cs typeface="Arial Black" panose="020B0A04020102020204" charset="0"/>
                </a:rPr>
                <a:t>-</a:t>
              </a:r>
              <a:r>
                <a:rPr lang="en-US" altLang="zh-CN" sz="4000" b="1" dirty="0" err="1">
                  <a:solidFill>
                    <a:srgbClr val="1E4D8A"/>
                  </a:solidFill>
                  <a:latin typeface="Arial Black" panose="020B0A04020102020204" charset="0"/>
                  <a:cs typeface="Arial Black" panose="020B0A04020102020204" charset="0"/>
                </a:rPr>
                <a:t>LocalAttention</a:t>
              </a:r>
              <a:endParaRPr lang="zh-CN" sz="4000" b="1" dirty="0">
                <a:solidFill>
                  <a:srgbClr val="1E4D8A"/>
                </a:solidFill>
                <a:latin typeface="Arial Black" panose="020B0A04020102020204" charset="0"/>
                <a:cs typeface="Arial Black" panose="020B0A04020102020204" charset="0"/>
              </a:endParaRPr>
            </a:p>
          </p:txBody>
        </p:sp>
        <p:grpSp>
          <p:nvGrpSpPr>
            <p:cNvPr id="88" name="组合 87">
              <a:extLst>
                <a:ext uri="{FF2B5EF4-FFF2-40B4-BE49-F238E27FC236}">
                  <a16:creationId xmlns:a16="http://schemas.microsoft.com/office/drawing/2014/main" id="{ACE34FBA-AD41-230C-6950-4AF1E76E52B7}"/>
                </a:ext>
              </a:extLst>
            </p:cNvPr>
            <p:cNvGrpSpPr/>
            <p:nvPr/>
          </p:nvGrpSpPr>
          <p:grpSpPr>
            <a:xfrm>
              <a:off x="9114765" y="172583"/>
              <a:ext cx="2879308" cy="743473"/>
              <a:chOff x="825667" y="458497"/>
              <a:chExt cx="4856203" cy="1253932"/>
            </a:xfrm>
          </p:grpSpPr>
          <p:pic>
            <p:nvPicPr>
              <p:cNvPr id="89" name="图片 88">
                <a:extLst>
                  <a:ext uri="{FF2B5EF4-FFF2-40B4-BE49-F238E27FC236}">
                    <a16:creationId xmlns:a16="http://schemas.microsoft.com/office/drawing/2014/main" id="{8C8681AA-97AF-4837-C9BA-44048B0FDC6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90" name="图片 89">
                <a:extLst>
                  <a:ext uri="{FF2B5EF4-FFF2-40B4-BE49-F238E27FC236}">
                    <a16:creationId xmlns:a16="http://schemas.microsoft.com/office/drawing/2014/main" id="{FA655741-2A52-A4E3-ADB1-06533AD6D65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91" name="矩形 90">
                <a:extLst>
                  <a:ext uri="{FF2B5EF4-FFF2-40B4-BE49-F238E27FC236}">
                    <a16:creationId xmlns:a16="http://schemas.microsoft.com/office/drawing/2014/main" id="{712D06B0-3397-51C4-E0BF-F70B9BD5CDD4}"/>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grpSp>
      <p:pic>
        <p:nvPicPr>
          <p:cNvPr id="2" name="图片 1">
            <a:extLst>
              <a:ext uri="{FF2B5EF4-FFF2-40B4-BE49-F238E27FC236}">
                <a16:creationId xmlns:a16="http://schemas.microsoft.com/office/drawing/2014/main" id="{FCBE160D-D6CF-3633-E70C-58F6A8722F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6820" y="1143451"/>
            <a:ext cx="7293909" cy="3831610"/>
          </a:xfrm>
          <a:prstGeom prst="rect">
            <a:avLst/>
          </a:prstGeom>
        </p:spPr>
      </p:pic>
      <p:graphicFrame>
        <p:nvGraphicFramePr>
          <p:cNvPr id="4" name="表格 3">
            <a:extLst>
              <a:ext uri="{FF2B5EF4-FFF2-40B4-BE49-F238E27FC236}">
                <a16:creationId xmlns:a16="http://schemas.microsoft.com/office/drawing/2014/main" id="{21FAD03F-A4AE-4EB0-FAB3-4EA98E7F30DE}"/>
              </a:ext>
            </a:extLst>
          </p:cNvPr>
          <p:cNvGraphicFramePr>
            <a:graphicFrameLocks noGrp="1"/>
          </p:cNvGraphicFramePr>
          <p:nvPr/>
        </p:nvGraphicFramePr>
        <p:xfrm>
          <a:off x="1892208" y="5266192"/>
          <a:ext cx="8721090" cy="1419225"/>
        </p:xfrm>
        <a:graphic>
          <a:graphicData uri="http://schemas.openxmlformats.org/drawingml/2006/table">
            <a:tbl>
              <a:tblPr firstRow="1" bandRow="1"/>
              <a:tblGrid>
                <a:gridCol w="1477645">
                  <a:extLst>
                    <a:ext uri="{9D8B030D-6E8A-4147-A177-3AD203B41FA5}">
                      <a16:colId xmlns:a16="http://schemas.microsoft.com/office/drawing/2014/main" val="1296991834"/>
                    </a:ext>
                  </a:extLst>
                </a:gridCol>
                <a:gridCol w="1448435">
                  <a:extLst>
                    <a:ext uri="{9D8B030D-6E8A-4147-A177-3AD203B41FA5}">
                      <a16:colId xmlns:a16="http://schemas.microsoft.com/office/drawing/2014/main" val="2242647797"/>
                    </a:ext>
                  </a:extLst>
                </a:gridCol>
                <a:gridCol w="1448435">
                  <a:extLst>
                    <a:ext uri="{9D8B030D-6E8A-4147-A177-3AD203B41FA5}">
                      <a16:colId xmlns:a16="http://schemas.microsoft.com/office/drawing/2014/main" val="3949781263"/>
                    </a:ext>
                  </a:extLst>
                </a:gridCol>
                <a:gridCol w="1449705">
                  <a:extLst>
                    <a:ext uri="{9D8B030D-6E8A-4147-A177-3AD203B41FA5}">
                      <a16:colId xmlns:a16="http://schemas.microsoft.com/office/drawing/2014/main" val="3774471988"/>
                    </a:ext>
                  </a:extLst>
                </a:gridCol>
                <a:gridCol w="1448435">
                  <a:extLst>
                    <a:ext uri="{9D8B030D-6E8A-4147-A177-3AD203B41FA5}">
                      <a16:colId xmlns:a16="http://schemas.microsoft.com/office/drawing/2014/main" val="692481086"/>
                    </a:ext>
                  </a:extLst>
                </a:gridCol>
                <a:gridCol w="1448435">
                  <a:extLst>
                    <a:ext uri="{9D8B030D-6E8A-4147-A177-3AD203B41FA5}">
                      <a16:colId xmlns:a16="http://schemas.microsoft.com/office/drawing/2014/main" val="3066653847"/>
                    </a:ext>
                  </a:extLst>
                </a:gridCol>
              </a:tblGrid>
              <a:tr h="473075">
                <a:tc>
                  <a:txBody>
                    <a:bodyPr/>
                    <a:lstStyle/>
                    <a:p>
                      <a:pPr algn="ctr" fontAlgn="ctr"/>
                      <a:r>
                        <a:rPr lang="en-US" sz="1100" u="none" strike="noStrike" dirty="0">
                          <a:effectLst/>
                        </a:rPr>
                        <a:t>Model</a:t>
                      </a:r>
                    </a:p>
                  </a:txBody>
                  <a:tcPr marL="5443" marR="5443" marT="5443" marB="0" anchor="ctr"/>
                </a:tc>
                <a:tc>
                  <a:txBody>
                    <a:bodyPr/>
                    <a:lstStyle/>
                    <a:p>
                      <a:pPr algn="ctr" fontAlgn="ctr"/>
                      <a:r>
                        <a:rPr lang="en-US" sz="1100" u="none" strike="noStrike" dirty="0">
                          <a:effectLst/>
                        </a:rPr>
                        <a:t>F1@10</a:t>
                      </a:r>
                    </a:p>
                  </a:txBody>
                  <a:tcPr marL="5443" marR="5443" marT="5443" marB="0" anchor="ctr"/>
                </a:tc>
                <a:tc>
                  <a:txBody>
                    <a:bodyPr/>
                    <a:lstStyle/>
                    <a:p>
                      <a:pPr algn="ctr" fontAlgn="ctr"/>
                      <a:r>
                        <a:rPr lang="en-US" sz="1100" u="none" strike="noStrike" dirty="0">
                          <a:effectLst/>
                        </a:rPr>
                        <a:t>F1@25</a:t>
                      </a:r>
                    </a:p>
                  </a:txBody>
                  <a:tcPr marL="5443" marR="5443" marT="5443" marB="0" anchor="ctr"/>
                </a:tc>
                <a:tc>
                  <a:txBody>
                    <a:bodyPr/>
                    <a:lstStyle/>
                    <a:p>
                      <a:pPr algn="ctr" fontAlgn="ctr"/>
                      <a:r>
                        <a:rPr lang="en-US" sz="1100" u="none" strike="noStrike" dirty="0">
                          <a:effectLst/>
                        </a:rPr>
                        <a:t>F1@50</a:t>
                      </a:r>
                    </a:p>
                  </a:txBody>
                  <a:tcPr marL="5443" marR="5443" marT="5443" marB="0" anchor="ctr"/>
                </a:tc>
                <a:tc>
                  <a:txBody>
                    <a:bodyPr/>
                    <a:lstStyle/>
                    <a:p>
                      <a:pPr algn="ctr" fontAlgn="ctr"/>
                      <a:r>
                        <a:rPr lang="en-US" sz="1100" u="none" strike="noStrike" dirty="0">
                          <a:effectLst/>
                        </a:rPr>
                        <a:t>Edit</a:t>
                      </a:r>
                    </a:p>
                  </a:txBody>
                  <a:tcPr marL="5443" marR="5443" marT="5443" marB="0" anchor="ctr"/>
                </a:tc>
                <a:tc>
                  <a:txBody>
                    <a:bodyPr/>
                    <a:lstStyle/>
                    <a:p>
                      <a:pPr algn="ctr" fontAlgn="ctr"/>
                      <a:r>
                        <a:rPr lang="en-US" sz="1100" u="none" strike="noStrike" dirty="0">
                          <a:effectLst/>
                        </a:rPr>
                        <a:t>Acc</a:t>
                      </a:r>
                    </a:p>
                  </a:txBody>
                  <a:tcPr marL="5443" marR="5443" marT="5443" marB="0" anchor="ctr"/>
                </a:tc>
                <a:extLst>
                  <a:ext uri="{0D108BD9-81ED-4DB2-BD59-A6C34878D82A}">
                    <a16:rowId xmlns:a16="http://schemas.microsoft.com/office/drawing/2014/main" val="3904378986"/>
                  </a:ext>
                </a:extLst>
              </a:tr>
              <a:tr h="473075">
                <a:tc>
                  <a:txBody>
                    <a:bodyPr/>
                    <a:lstStyle/>
                    <a:p>
                      <a:pPr algn="ctr" fontAlgn="ctr"/>
                      <a:r>
                        <a:rPr lang="en-US" sz="1100" u="none" strike="noStrike" dirty="0">
                          <a:effectLst/>
                        </a:rPr>
                        <a:t>GTEA-Attention</a:t>
                      </a:r>
                    </a:p>
                  </a:txBody>
                  <a:tcPr marL="5443" marR="5443" marT="5443" marB="0" anchor="ctr"/>
                </a:tc>
                <a:tc>
                  <a:txBody>
                    <a:bodyPr/>
                    <a:lstStyle/>
                    <a:p>
                      <a:pPr algn="ctr" fontAlgn="ctr"/>
                      <a:r>
                        <a:rPr lang="en-US" altLang="zh-CN" sz="1100" u="none" strike="noStrike" dirty="0">
                          <a:effectLst/>
                        </a:rPr>
                        <a:t>67.2325</a:t>
                      </a:r>
                    </a:p>
                  </a:txBody>
                  <a:tcPr marL="5443" marR="5443" marT="5443" marB="0" anchor="ctr"/>
                </a:tc>
                <a:tc>
                  <a:txBody>
                    <a:bodyPr/>
                    <a:lstStyle/>
                    <a:p>
                      <a:pPr algn="ctr" fontAlgn="ctr"/>
                      <a:r>
                        <a:rPr lang="en-US" altLang="zh-CN" sz="1100" u="none" strike="noStrike" dirty="0">
                          <a:effectLst/>
                        </a:rPr>
                        <a:t>61.365</a:t>
                      </a:r>
                    </a:p>
                  </a:txBody>
                  <a:tcPr marL="5443" marR="5443" marT="5443" marB="0" anchor="ctr"/>
                </a:tc>
                <a:tc>
                  <a:txBody>
                    <a:bodyPr/>
                    <a:lstStyle/>
                    <a:p>
                      <a:pPr algn="ctr" fontAlgn="ctr"/>
                      <a:r>
                        <a:rPr lang="en-US" altLang="zh-CN" sz="1100" u="none" strike="noStrike" dirty="0">
                          <a:effectLst/>
                        </a:rPr>
                        <a:t>44.0225</a:t>
                      </a:r>
                    </a:p>
                  </a:txBody>
                  <a:tcPr marL="5443" marR="5443" marT="5443" marB="0" anchor="ctr"/>
                </a:tc>
                <a:tc>
                  <a:txBody>
                    <a:bodyPr/>
                    <a:lstStyle/>
                    <a:p>
                      <a:pPr algn="ctr" fontAlgn="ctr"/>
                      <a:r>
                        <a:rPr lang="en-US" altLang="zh-CN" sz="1100" u="none" strike="noStrike" dirty="0">
                          <a:effectLst/>
                        </a:rPr>
                        <a:t>60.51</a:t>
                      </a:r>
                    </a:p>
                  </a:txBody>
                  <a:tcPr marL="5443" marR="5443" marT="5443" marB="0" anchor="ctr"/>
                </a:tc>
                <a:tc>
                  <a:txBody>
                    <a:bodyPr/>
                    <a:lstStyle/>
                    <a:p>
                      <a:pPr algn="ctr" fontAlgn="ctr"/>
                      <a:r>
                        <a:rPr lang="en-US" altLang="zh-CN" sz="1100" u="none" strike="noStrike" dirty="0">
                          <a:effectLst/>
                        </a:rPr>
                        <a:t>61.01</a:t>
                      </a:r>
                    </a:p>
                  </a:txBody>
                  <a:tcPr marL="5443" marR="5443" marT="5443" marB="0" anchor="ctr"/>
                </a:tc>
                <a:extLst>
                  <a:ext uri="{0D108BD9-81ED-4DB2-BD59-A6C34878D82A}">
                    <a16:rowId xmlns:a16="http://schemas.microsoft.com/office/drawing/2014/main" val="1827046883"/>
                  </a:ext>
                </a:extLst>
              </a:tr>
              <a:tr h="473075">
                <a:tc>
                  <a:txBody>
                    <a:bodyPr/>
                    <a:lstStyle/>
                    <a:p>
                      <a:pPr algn="ctr" fontAlgn="ctr"/>
                      <a:r>
                        <a:rPr lang="en-US" sz="1100" u="none" strike="noStrike">
                          <a:effectLst/>
                        </a:rPr>
                        <a:t>GTEA-LocalAttention</a:t>
                      </a:r>
                    </a:p>
                  </a:txBody>
                  <a:tcPr marL="5443" marR="5443" marT="5443" marB="0" anchor="ctr"/>
                </a:tc>
                <a:tc>
                  <a:txBody>
                    <a:bodyPr/>
                    <a:lstStyle/>
                    <a:p>
                      <a:pPr algn="ctr" fontAlgn="ctr"/>
                      <a:r>
                        <a:rPr lang="en-US" altLang="zh-CN" sz="1100" u="none" strike="noStrike" dirty="0">
                          <a:effectLst/>
                        </a:rPr>
                        <a:t>78.961</a:t>
                      </a:r>
                    </a:p>
                  </a:txBody>
                  <a:tcPr marL="5443" marR="5443" marT="5443" marB="0" anchor="ctr"/>
                </a:tc>
                <a:tc>
                  <a:txBody>
                    <a:bodyPr/>
                    <a:lstStyle/>
                    <a:p>
                      <a:pPr algn="ctr" fontAlgn="ctr"/>
                      <a:r>
                        <a:rPr lang="en-US" altLang="zh-CN" sz="1100" u="none" strike="noStrike" dirty="0">
                          <a:effectLst/>
                        </a:rPr>
                        <a:t>75.221</a:t>
                      </a:r>
                    </a:p>
                  </a:txBody>
                  <a:tcPr marL="5443" marR="5443" marT="5443" marB="0" anchor="ctr"/>
                </a:tc>
                <a:tc>
                  <a:txBody>
                    <a:bodyPr/>
                    <a:lstStyle/>
                    <a:p>
                      <a:pPr algn="ctr" fontAlgn="ctr"/>
                      <a:r>
                        <a:rPr lang="en-US" altLang="zh-CN" sz="1100" u="none" strike="noStrike" dirty="0">
                          <a:effectLst/>
                        </a:rPr>
                        <a:t>59.4356</a:t>
                      </a:r>
                    </a:p>
                  </a:txBody>
                  <a:tcPr marL="5443" marR="5443" marT="5443" marB="0" anchor="ctr"/>
                </a:tc>
                <a:tc>
                  <a:txBody>
                    <a:bodyPr/>
                    <a:lstStyle/>
                    <a:p>
                      <a:pPr algn="ctr" fontAlgn="ctr"/>
                      <a:r>
                        <a:rPr lang="en-US" altLang="zh-CN" sz="1100" u="none" strike="noStrike" dirty="0">
                          <a:effectLst/>
                        </a:rPr>
                        <a:t>74.57545</a:t>
                      </a:r>
                    </a:p>
                  </a:txBody>
                  <a:tcPr marL="5443" marR="5443" marT="5443" marB="0" anchor="ctr"/>
                </a:tc>
                <a:tc>
                  <a:txBody>
                    <a:bodyPr/>
                    <a:lstStyle/>
                    <a:p>
                      <a:pPr algn="ctr" fontAlgn="ctr"/>
                      <a:r>
                        <a:rPr lang="en-US" altLang="zh-CN" sz="1100" u="none" strike="noStrike" dirty="0">
                          <a:effectLst/>
                        </a:rPr>
                        <a:t>69.129975</a:t>
                      </a:r>
                    </a:p>
                  </a:txBody>
                  <a:tcPr marL="5443" marR="5443" marT="5443" marB="0" anchor="ctr"/>
                </a:tc>
                <a:extLst>
                  <a:ext uri="{0D108BD9-81ED-4DB2-BD59-A6C34878D82A}">
                    <a16:rowId xmlns:a16="http://schemas.microsoft.com/office/drawing/2014/main" val="177777240"/>
                  </a:ext>
                </a:extLst>
              </a:tr>
            </a:tbl>
          </a:graphicData>
        </a:graphic>
      </p:graphicFrame>
    </p:spTree>
    <p:extLst>
      <p:ext uri="{BB962C8B-B14F-4D97-AF65-F5344CB8AC3E}">
        <p14:creationId xmlns:p14="http://schemas.microsoft.com/office/powerpoint/2010/main" val="3598544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组合 87">
            <a:extLst>
              <a:ext uri="{FF2B5EF4-FFF2-40B4-BE49-F238E27FC236}">
                <a16:creationId xmlns:a16="http://schemas.microsoft.com/office/drawing/2014/main" id="{1A97CEE3-0DA2-67E7-168A-CC7D1BC1E8C6}"/>
              </a:ext>
            </a:extLst>
          </p:cNvPr>
          <p:cNvGrpSpPr/>
          <p:nvPr/>
        </p:nvGrpSpPr>
        <p:grpSpPr>
          <a:xfrm>
            <a:off x="-44450" y="172583"/>
            <a:ext cx="12236450" cy="875802"/>
            <a:chOff x="-44450" y="172583"/>
            <a:chExt cx="12236450" cy="875802"/>
          </a:xfrm>
        </p:grpSpPr>
        <p:cxnSp>
          <p:nvCxnSpPr>
            <p:cNvPr id="4" name="直接连接符 3"/>
            <p:cNvCxnSpPr/>
            <p:nvPr/>
          </p:nvCxnSpPr>
          <p:spPr>
            <a:xfrm>
              <a:off x="-44450" y="1048385"/>
              <a:ext cx="12236450" cy="0"/>
            </a:xfrm>
            <a:prstGeom prst="line">
              <a:avLst/>
            </a:prstGeom>
            <a:ln w="28575" cmpd="sng">
              <a:solidFill>
                <a:srgbClr val="1E4D8A"/>
              </a:solidFill>
              <a:prstDash val="solid"/>
            </a:ln>
          </p:spPr>
          <p:style>
            <a:lnRef idx="2">
              <a:schemeClr val="accent1"/>
            </a:lnRef>
            <a:fillRef idx="0">
              <a:srgbClr val="FFFFFF"/>
            </a:fillRef>
            <a:effectRef idx="0">
              <a:srgbClr val="FFFFFF"/>
            </a:effectRef>
            <a:fontRef idx="minor">
              <a:schemeClr val="tx1"/>
            </a:fontRef>
          </p:style>
        </p:cxnSp>
        <p:sp>
          <p:nvSpPr>
            <p:cNvPr id="5" name="文本框 4"/>
            <p:cNvSpPr txBox="1"/>
            <p:nvPr/>
          </p:nvSpPr>
          <p:spPr>
            <a:xfrm>
              <a:off x="329564" y="198755"/>
              <a:ext cx="8338474" cy="707886"/>
            </a:xfrm>
            <a:prstGeom prst="rect">
              <a:avLst/>
            </a:prstGeom>
            <a:noFill/>
          </p:spPr>
          <p:txBody>
            <a:bodyPr wrap="square" rtlCol="0">
              <a:spAutoFit/>
            </a:bodyPr>
            <a:lstStyle/>
            <a:p>
              <a:r>
                <a:rPr lang="zh-CN" altLang="en-US" sz="4000" b="1" dirty="0">
                  <a:solidFill>
                    <a:srgbClr val="1E4D8A"/>
                  </a:solidFill>
                  <a:latin typeface="Arial Black" panose="020B0A04020102020204" charset="0"/>
                  <a:cs typeface="Arial Black" panose="020B0A04020102020204" charset="0"/>
                </a:rPr>
                <a:t>改进方向</a:t>
              </a:r>
              <a:r>
                <a:rPr lang="en-US" altLang="zh-CN" sz="4000" b="1" dirty="0">
                  <a:solidFill>
                    <a:srgbClr val="1E4D8A"/>
                  </a:solidFill>
                  <a:latin typeface="Arial Black" panose="020B0A04020102020204" charset="0"/>
                  <a:cs typeface="Arial Black" panose="020B0A04020102020204" charset="0"/>
                </a:rPr>
                <a:t>-Mamba</a:t>
              </a:r>
              <a:endParaRPr lang="zh-CN" sz="4000" b="1" dirty="0">
                <a:solidFill>
                  <a:srgbClr val="1E4D8A"/>
                </a:solidFill>
                <a:latin typeface="Arial Black" panose="020B0A04020102020204" charset="0"/>
                <a:cs typeface="Arial Black" panose="020B0A04020102020204" charset="0"/>
              </a:endParaRPr>
            </a:p>
          </p:txBody>
        </p:sp>
        <p:grpSp>
          <p:nvGrpSpPr>
            <p:cNvPr id="84" name="组合 83">
              <a:extLst>
                <a:ext uri="{FF2B5EF4-FFF2-40B4-BE49-F238E27FC236}">
                  <a16:creationId xmlns:a16="http://schemas.microsoft.com/office/drawing/2014/main" id="{35D4ACDD-D3C5-5CC0-6D6D-333B17E7C835}"/>
                </a:ext>
              </a:extLst>
            </p:cNvPr>
            <p:cNvGrpSpPr/>
            <p:nvPr/>
          </p:nvGrpSpPr>
          <p:grpSpPr>
            <a:xfrm>
              <a:off x="9114765" y="172583"/>
              <a:ext cx="2879308" cy="743473"/>
              <a:chOff x="825667" y="458497"/>
              <a:chExt cx="4856203" cy="1253932"/>
            </a:xfrm>
          </p:grpSpPr>
          <p:pic>
            <p:nvPicPr>
              <p:cNvPr id="85" name="图片 84">
                <a:extLst>
                  <a:ext uri="{FF2B5EF4-FFF2-40B4-BE49-F238E27FC236}">
                    <a16:creationId xmlns:a16="http://schemas.microsoft.com/office/drawing/2014/main" id="{27150CA4-BAED-EC80-7848-5CAE05382A4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86" name="图片 85">
                <a:extLst>
                  <a:ext uri="{FF2B5EF4-FFF2-40B4-BE49-F238E27FC236}">
                    <a16:creationId xmlns:a16="http://schemas.microsoft.com/office/drawing/2014/main" id="{5B08641C-84AA-9001-6A0B-152AABF3C6A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87" name="矩形 86">
                <a:extLst>
                  <a:ext uri="{FF2B5EF4-FFF2-40B4-BE49-F238E27FC236}">
                    <a16:creationId xmlns:a16="http://schemas.microsoft.com/office/drawing/2014/main" id="{80614E82-2E0F-5C38-A763-297A05CFDDCC}"/>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grpSp>
      <p:pic>
        <p:nvPicPr>
          <p:cNvPr id="6" name="图片 5">
            <a:extLst>
              <a:ext uri="{FF2B5EF4-FFF2-40B4-BE49-F238E27FC236}">
                <a16:creationId xmlns:a16="http://schemas.microsoft.com/office/drawing/2014/main" id="{C0F99377-940D-A739-380C-222EC14843F1}"/>
              </a:ext>
            </a:extLst>
          </p:cNvPr>
          <p:cNvPicPr>
            <a:picLocks noChangeAspect="1"/>
          </p:cNvPicPr>
          <p:nvPr/>
        </p:nvPicPr>
        <p:blipFill>
          <a:blip r:embed="rId5"/>
          <a:srcRect l="52037" r="-306" b="5214"/>
          <a:stretch/>
        </p:blipFill>
        <p:spPr>
          <a:xfrm>
            <a:off x="7033294" y="1604258"/>
            <a:ext cx="5166888" cy="3734856"/>
          </a:xfrm>
          <a:prstGeom prst="rect">
            <a:avLst/>
          </a:prstGeom>
        </p:spPr>
      </p:pic>
      <p:sp>
        <p:nvSpPr>
          <p:cNvPr id="7" name="文本框 6">
            <a:extLst>
              <a:ext uri="{FF2B5EF4-FFF2-40B4-BE49-F238E27FC236}">
                <a16:creationId xmlns:a16="http://schemas.microsoft.com/office/drawing/2014/main" id="{25A1166E-EE20-A55E-340B-BFA129EB6900}"/>
              </a:ext>
            </a:extLst>
          </p:cNvPr>
          <p:cNvSpPr txBox="1"/>
          <p:nvPr/>
        </p:nvSpPr>
        <p:spPr>
          <a:xfrm>
            <a:off x="8317217" y="5440283"/>
            <a:ext cx="2391507" cy="369332"/>
          </a:xfrm>
          <a:prstGeom prst="rect">
            <a:avLst/>
          </a:prstGeom>
          <a:noFill/>
        </p:spPr>
        <p:txBody>
          <a:bodyPr wrap="square" rtlCol="0">
            <a:spAutoFit/>
          </a:bodyPr>
          <a:lstStyle/>
          <a:p>
            <a:pPr algn="ctr"/>
            <a:r>
              <a:rPr lang="en-US" altLang="zh-CN" dirty="0"/>
              <a:t>Mamba</a:t>
            </a:r>
            <a:r>
              <a:rPr lang="zh-CN" altLang="en-US" dirty="0"/>
              <a:t>单元模型</a:t>
            </a:r>
          </a:p>
        </p:txBody>
      </p:sp>
      <p:sp>
        <p:nvSpPr>
          <p:cNvPr id="8" name="文本框 7">
            <a:extLst>
              <a:ext uri="{FF2B5EF4-FFF2-40B4-BE49-F238E27FC236}">
                <a16:creationId xmlns:a16="http://schemas.microsoft.com/office/drawing/2014/main" id="{46176D84-9F44-FAC3-38DD-000866FFCF9B}"/>
              </a:ext>
            </a:extLst>
          </p:cNvPr>
          <p:cNvSpPr txBox="1"/>
          <p:nvPr/>
        </p:nvSpPr>
        <p:spPr>
          <a:xfrm>
            <a:off x="291926" y="2086260"/>
            <a:ext cx="6829529" cy="2677656"/>
          </a:xfrm>
          <a:prstGeom prst="rect">
            <a:avLst/>
          </a:prstGeom>
          <a:noFill/>
        </p:spPr>
        <p:txBody>
          <a:bodyPr wrap="square" rtlCol="0">
            <a:spAutoFit/>
          </a:bodyPr>
          <a:lstStyle/>
          <a:p>
            <a:r>
              <a:rPr lang="en-US" altLang="zh-CN" sz="2800" dirty="0">
                <a:latin typeface="+mn-ea"/>
              </a:rPr>
              <a:t>Mamba-1 </a:t>
            </a:r>
            <a:r>
              <a:rPr lang="zh-CN" altLang="en-US" sz="2800" dirty="0">
                <a:latin typeface="+mn-ea"/>
              </a:rPr>
              <a:t>基于结构化状态空间模型引入了三大创新技术，即基于高阶多项式投影算子（</a:t>
            </a:r>
            <a:r>
              <a:rPr lang="en-US" altLang="zh-CN" sz="2800" dirty="0" err="1">
                <a:latin typeface="+mn-ea"/>
              </a:rPr>
              <a:t>HiPPO</a:t>
            </a:r>
            <a:r>
              <a:rPr lang="zh-CN" altLang="en-US" sz="2800" dirty="0">
                <a:latin typeface="+mn-ea"/>
              </a:rPr>
              <a:t>）的内存初始化、选择机制和硬件感知型计算。如图 </a:t>
            </a:r>
            <a:r>
              <a:rPr lang="en-US" altLang="zh-CN" sz="2800" dirty="0">
                <a:latin typeface="+mn-ea"/>
              </a:rPr>
              <a:t>3 </a:t>
            </a:r>
            <a:r>
              <a:rPr lang="zh-CN" altLang="en-US" sz="2800" dirty="0">
                <a:latin typeface="+mn-ea"/>
              </a:rPr>
              <a:t>所示。这些技术的目标是提升 </a:t>
            </a:r>
            <a:r>
              <a:rPr lang="en-US" altLang="zh-CN" sz="2800" dirty="0">
                <a:latin typeface="+mn-ea"/>
              </a:rPr>
              <a:t>SSM </a:t>
            </a:r>
            <a:r>
              <a:rPr lang="zh-CN" altLang="en-US" sz="2800" dirty="0">
                <a:latin typeface="+mn-ea"/>
              </a:rPr>
              <a:t>的长程线性时间序列建模能力。</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56461-009E-885B-D994-4F705C6CF38C}"/>
            </a:ext>
          </a:extLst>
        </p:cNvPr>
        <p:cNvGrpSpPr/>
        <p:nvPr/>
      </p:nvGrpSpPr>
      <p:grpSpPr>
        <a:xfrm>
          <a:off x="0" y="0"/>
          <a:ext cx="0" cy="0"/>
          <a:chOff x="0" y="0"/>
          <a:chExt cx="0" cy="0"/>
        </a:xfrm>
      </p:grpSpPr>
      <p:grpSp>
        <p:nvGrpSpPr>
          <p:cNvPr id="88" name="组合 87">
            <a:extLst>
              <a:ext uri="{FF2B5EF4-FFF2-40B4-BE49-F238E27FC236}">
                <a16:creationId xmlns:a16="http://schemas.microsoft.com/office/drawing/2014/main" id="{B1A98097-EEA6-0279-60D0-9BF9A344DF32}"/>
              </a:ext>
            </a:extLst>
          </p:cNvPr>
          <p:cNvGrpSpPr/>
          <p:nvPr/>
        </p:nvGrpSpPr>
        <p:grpSpPr>
          <a:xfrm>
            <a:off x="-44450" y="172583"/>
            <a:ext cx="12236450" cy="875802"/>
            <a:chOff x="-44450" y="172583"/>
            <a:chExt cx="12236450" cy="875802"/>
          </a:xfrm>
        </p:grpSpPr>
        <p:cxnSp>
          <p:nvCxnSpPr>
            <p:cNvPr id="4" name="直接连接符 3">
              <a:extLst>
                <a:ext uri="{FF2B5EF4-FFF2-40B4-BE49-F238E27FC236}">
                  <a16:creationId xmlns:a16="http://schemas.microsoft.com/office/drawing/2014/main" id="{B4753F43-83BC-6F15-3BBC-3B7630586CEC}"/>
                </a:ext>
              </a:extLst>
            </p:cNvPr>
            <p:cNvCxnSpPr/>
            <p:nvPr/>
          </p:nvCxnSpPr>
          <p:spPr>
            <a:xfrm>
              <a:off x="-44450" y="1048385"/>
              <a:ext cx="12236450" cy="0"/>
            </a:xfrm>
            <a:prstGeom prst="line">
              <a:avLst/>
            </a:prstGeom>
            <a:ln w="28575" cmpd="sng">
              <a:solidFill>
                <a:srgbClr val="1E4D8A"/>
              </a:solidFill>
              <a:prstDash val="solid"/>
            </a:ln>
          </p:spPr>
          <p:style>
            <a:lnRef idx="2">
              <a:schemeClr val="accent1"/>
            </a:lnRef>
            <a:fillRef idx="0">
              <a:srgbClr val="FFFFFF"/>
            </a:fillRef>
            <a:effectRef idx="0">
              <a:srgbClr val="FFFFFF"/>
            </a:effectRef>
            <a:fontRef idx="minor">
              <a:schemeClr val="tx1"/>
            </a:fontRef>
          </p:style>
        </p:cxnSp>
        <p:sp>
          <p:nvSpPr>
            <p:cNvPr id="5" name="文本框 4">
              <a:extLst>
                <a:ext uri="{FF2B5EF4-FFF2-40B4-BE49-F238E27FC236}">
                  <a16:creationId xmlns:a16="http://schemas.microsoft.com/office/drawing/2014/main" id="{DD311F19-C069-F1E2-5C67-3016B0F1549F}"/>
                </a:ext>
              </a:extLst>
            </p:cNvPr>
            <p:cNvSpPr txBox="1"/>
            <p:nvPr/>
          </p:nvSpPr>
          <p:spPr>
            <a:xfrm>
              <a:off x="329564" y="198755"/>
              <a:ext cx="8338474" cy="707886"/>
            </a:xfrm>
            <a:prstGeom prst="rect">
              <a:avLst/>
            </a:prstGeom>
            <a:noFill/>
          </p:spPr>
          <p:txBody>
            <a:bodyPr wrap="square" rtlCol="0">
              <a:spAutoFit/>
            </a:bodyPr>
            <a:lstStyle/>
            <a:p>
              <a:r>
                <a:rPr lang="zh-CN" altLang="en-US" sz="4000" b="1" dirty="0">
                  <a:solidFill>
                    <a:srgbClr val="1E4D8A"/>
                  </a:solidFill>
                  <a:latin typeface="Arial Black" panose="020B0A04020102020204" charset="0"/>
                  <a:cs typeface="Arial Black" panose="020B0A04020102020204" charset="0"/>
                </a:rPr>
                <a:t>改进结果</a:t>
              </a:r>
              <a:r>
                <a:rPr lang="en-US" altLang="zh-CN" sz="4000" b="1" dirty="0">
                  <a:solidFill>
                    <a:srgbClr val="1E4D8A"/>
                  </a:solidFill>
                  <a:latin typeface="Arial Black" panose="020B0A04020102020204" charset="0"/>
                  <a:cs typeface="Arial Black" panose="020B0A04020102020204" charset="0"/>
                </a:rPr>
                <a:t>-Mamba</a:t>
              </a:r>
              <a:endParaRPr lang="zh-CN" sz="4000" b="1" dirty="0">
                <a:solidFill>
                  <a:srgbClr val="1E4D8A"/>
                </a:solidFill>
                <a:latin typeface="Arial Black" panose="020B0A04020102020204" charset="0"/>
                <a:cs typeface="Arial Black" panose="020B0A04020102020204" charset="0"/>
              </a:endParaRPr>
            </a:p>
          </p:txBody>
        </p:sp>
        <p:grpSp>
          <p:nvGrpSpPr>
            <p:cNvPr id="84" name="组合 83">
              <a:extLst>
                <a:ext uri="{FF2B5EF4-FFF2-40B4-BE49-F238E27FC236}">
                  <a16:creationId xmlns:a16="http://schemas.microsoft.com/office/drawing/2014/main" id="{8ACAC44F-A219-39B1-052D-A59BF14D8B89}"/>
                </a:ext>
              </a:extLst>
            </p:cNvPr>
            <p:cNvGrpSpPr/>
            <p:nvPr/>
          </p:nvGrpSpPr>
          <p:grpSpPr>
            <a:xfrm>
              <a:off x="9114765" y="172583"/>
              <a:ext cx="2879308" cy="743473"/>
              <a:chOff x="825667" y="458497"/>
              <a:chExt cx="4856203" cy="1253932"/>
            </a:xfrm>
          </p:grpSpPr>
          <p:pic>
            <p:nvPicPr>
              <p:cNvPr id="85" name="图片 84">
                <a:extLst>
                  <a:ext uri="{FF2B5EF4-FFF2-40B4-BE49-F238E27FC236}">
                    <a16:creationId xmlns:a16="http://schemas.microsoft.com/office/drawing/2014/main" id="{5C71769E-FC08-ECDE-58F6-05A01A72B9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86" name="图片 85">
                <a:extLst>
                  <a:ext uri="{FF2B5EF4-FFF2-40B4-BE49-F238E27FC236}">
                    <a16:creationId xmlns:a16="http://schemas.microsoft.com/office/drawing/2014/main" id="{1DCDA745-8B7E-00D1-7A5E-F6F91FFC34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87" name="矩形 86">
                <a:extLst>
                  <a:ext uri="{FF2B5EF4-FFF2-40B4-BE49-F238E27FC236}">
                    <a16:creationId xmlns:a16="http://schemas.microsoft.com/office/drawing/2014/main" id="{3D6DBCBE-730A-02EB-4DE3-690100ED6907}"/>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grpSp>
      <p:pic>
        <p:nvPicPr>
          <p:cNvPr id="2" name="图片 1">
            <a:extLst>
              <a:ext uri="{FF2B5EF4-FFF2-40B4-BE49-F238E27FC236}">
                <a16:creationId xmlns:a16="http://schemas.microsoft.com/office/drawing/2014/main" id="{48AACD3A-5382-E4A6-06D6-3692A3FC41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7845" y="1143451"/>
            <a:ext cx="10181665" cy="5348596"/>
          </a:xfrm>
          <a:prstGeom prst="rect">
            <a:avLst/>
          </a:prstGeom>
        </p:spPr>
      </p:pic>
    </p:spTree>
    <p:extLst>
      <p:ext uri="{BB962C8B-B14F-4D97-AF65-F5344CB8AC3E}">
        <p14:creationId xmlns:p14="http://schemas.microsoft.com/office/powerpoint/2010/main" val="3012848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414F1-D95C-4846-D857-69FCB0FD796E}"/>
            </a:ext>
          </a:extLst>
        </p:cNvPr>
        <p:cNvGrpSpPr/>
        <p:nvPr/>
      </p:nvGrpSpPr>
      <p:grpSpPr>
        <a:xfrm>
          <a:off x="0" y="0"/>
          <a:ext cx="0" cy="0"/>
          <a:chOff x="0" y="0"/>
          <a:chExt cx="0" cy="0"/>
        </a:xfrm>
      </p:grpSpPr>
      <p:grpSp>
        <p:nvGrpSpPr>
          <p:cNvPr id="88" name="组合 87">
            <a:extLst>
              <a:ext uri="{FF2B5EF4-FFF2-40B4-BE49-F238E27FC236}">
                <a16:creationId xmlns:a16="http://schemas.microsoft.com/office/drawing/2014/main" id="{45657D63-0949-8F5C-C3B5-EE12AC225133}"/>
              </a:ext>
            </a:extLst>
          </p:cNvPr>
          <p:cNvGrpSpPr/>
          <p:nvPr/>
        </p:nvGrpSpPr>
        <p:grpSpPr>
          <a:xfrm>
            <a:off x="-44450" y="172583"/>
            <a:ext cx="12236450" cy="875802"/>
            <a:chOff x="-44450" y="172583"/>
            <a:chExt cx="12236450" cy="875802"/>
          </a:xfrm>
        </p:grpSpPr>
        <p:cxnSp>
          <p:nvCxnSpPr>
            <p:cNvPr id="4" name="直接连接符 3">
              <a:extLst>
                <a:ext uri="{FF2B5EF4-FFF2-40B4-BE49-F238E27FC236}">
                  <a16:creationId xmlns:a16="http://schemas.microsoft.com/office/drawing/2014/main" id="{59A8FF77-1974-3217-826B-A4FDB1B77DEA}"/>
                </a:ext>
              </a:extLst>
            </p:cNvPr>
            <p:cNvCxnSpPr/>
            <p:nvPr/>
          </p:nvCxnSpPr>
          <p:spPr>
            <a:xfrm>
              <a:off x="-44450" y="1048385"/>
              <a:ext cx="12236450" cy="0"/>
            </a:xfrm>
            <a:prstGeom prst="line">
              <a:avLst/>
            </a:prstGeom>
            <a:ln w="28575" cmpd="sng">
              <a:solidFill>
                <a:srgbClr val="1E4D8A"/>
              </a:solidFill>
              <a:prstDash val="solid"/>
            </a:ln>
          </p:spPr>
          <p:style>
            <a:lnRef idx="2">
              <a:schemeClr val="accent1"/>
            </a:lnRef>
            <a:fillRef idx="0">
              <a:srgbClr val="FFFFFF"/>
            </a:fillRef>
            <a:effectRef idx="0">
              <a:srgbClr val="FFFFFF"/>
            </a:effectRef>
            <a:fontRef idx="minor">
              <a:schemeClr val="tx1"/>
            </a:fontRef>
          </p:style>
        </p:cxnSp>
        <p:sp>
          <p:nvSpPr>
            <p:cNvPr id="5" name="文本框 4">
              <a:extLst>
                <a:ext uri="{FF2B5EF4-FFF2-40B4-BE49-F238E27FC236}">
                  <a16:creationId xmlns:a16="http://schemas.microsoft.com/office/drawing/2014/main" id="{F98A4E16-5950-B377-7FC7-AC7BE715AACD}"/>
                </a:ext>
              </a:extLst>
            </p:cNvPr>
            <p:cNvSpPr txBox="1"/>
            <p:nvPr/>
          </p:nvSpPr>
          <p:spPr>
            <a:xfrm>
              <a:off x="329564" y="198755"/>
              <a:ext cx="8338474" cy="707886"/>
            </a:xfrm>
            <a:prstGeom prst="rect">
              <a:avLst/>
            </a:prstGeom>
            <a:noFill/>
          </p:spPr>
          <p:txBody>
            <a:bodyPr wrap="square" rtlCol="0">
              <a:spAutoFit/>
            </a:bodyPr>
            <a:lstStyle/>
            <a:p>
              <a:r>
                <a:rPr lang="zh-CN" altLang="en-US" sz="4000" b="1" dirty="0">
                  <a:solidFill>
                    <a:srgbClr val="1E4D8A"/>
                  </a:solidFill>
                  <a:latin typeface="Arial Black" panose="020B0A04020102020204" charset="0"/>
                  <a:cs typeface="Arial Black" panose="020B0A04020102020204" charset="0"/>
                </a:rPr>
                <a:t>改进结果</a:t>
              </a:r>
              <a:r>
                <a:rPr lang="en-US" altLang="zh-CN" sz="4000" b="1" dirty="0">
                  <a:solidFill>
                    <a:srgbClr val="1E4D8A"/>
                  </a:solidFill>
                  <a:latin typeface="Arial Black" panose="020B0A04020102020204" charset="0"/>
                  <a:cs typeface="Arial Black" panose="020B0A04020102020204" charset="0"/>
                </a:rPr>
                <a:t>-Mamba</a:t>
              </a:r>
              <a:endParaRPr lang="zh-CN" sz="4000" b="1" dirty="0">
                <a:solidFill>
                  <a:srgbClr val="1E4D8A"/>
                </a:solidFill>
                <a:latin typeface="Arial Black" panose="020B0A04020102020204" charset="0"/>
                <a:cs typeface="Arial Black" panose="020B0A04020102020204" charset="0"/>
              </a:endParaRPr>
            </a:p>
          </p:txBody>
        </p:sp>
        <p:grpSp>
          <p:nvGrpSpPr>
            <p:cNvPr id="84" name="组合 83">
              <a:extLst>
                <a:ext uri="{FF2B5EF4-FFF2-40B4-BE49-F238E27FC236}">
                  <a16:creationId xmlns:a16="http://schemas.microsoft.com/office/drawing/2014/main" id="{25A354FC-3877-2274-B7F9-ABB18A6FAD47}"/>
                </a:ext>
              </a:extLst>
            </p:cNvPr>
            <p:cNvGrpSpPr/>
            <p:nvPr/>
          </p:nvGrpSpPr>
          <p:grpSpPr>
            <a:xfrm>
              <a:off x="9114765" y="172583"/>
              <a:ext cx="2879308" cy="743473"/>
              <a:chOff x="825667" y="458497"/>
              <a:chExt cx="4856203" cy="1253932"/>
            </a:xfrm>
          </p:grpSpPr>
          <p:pic>
            <p:nvPicPr>
              <p:cNvPr id="85" name="图片 84">
                <a:extLst>
                  <a:ext uri="{FF2B5EF4-FFF2-40B4-BE49-F238E27FC236}">
                    <a16:creationId xmlns:a16="http://schemas.microsoft.com/office/drawing/2014/main" id="{A8D82546-CAD1-F37F-DDDB-E3270DA5424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86" name="图片 85">
                <a:extLst>
                  <a:ext uri="{FF2B5EF4-FFF2-40B4-BE49-F238E27FC236}">
                    <a16:creationId xmlns:a16="http://schemas.microsoft.com/office/drawing/2014/main" id="{9BE678C1-DB66-00C0-0DCD-8A7B89CE1C4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87" name="矩形 86">
                <a:extLst>
                  <a:ext uri="{FF2B5EF4-FFF2-40B4-BE49-F238E27FC236}">
                    <a16:creationId xmlns:a16="http://schemas.microsoft.com/office/drawing/2014/main" id="{C541D16F-F5C6-5344-F5C9-2F3AF2AF9667}"/>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grpSp>
      <p:pic>
        <p:nvPicPr>
          <p:cNvPr id="6" name="图片 5">
            <a:extLst>
              <a:ext uri="{FF2B5EF4-FFF2-40B4-BE49-F238E27FC236}">
                <a16:creationId xmlns:a16="http://schemas.microsoft.com/office/drawing/2014/main" id="{60AD2B02-32E0-7FB3-01F2-30A1677B21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5870" y="1418981"/>
            <a:ext cx="9422024" cy="4949544"/>
          </a:xfrm>
          <a:prstGeom prst="rect">
            <a:avLst/>
          </a:prstGeom>
        </p:spPr>
      </p:pic>
    </p:spTree>
    <p:extLst>
      <p:ext uri="{BB962C8B-B14F-4D97-AF65-F5344CB8AC3E}">
        <p14:creationId xmlns:p14="http://schemas.microsoft.com/office/powerpoint/2010/main" val="839098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组合 79">
            <a:extLst>
              <a:ext uri="{FF2B5EF4-FFF2-40B4-BE49-F238E27FC236}">
                <a16:creationId xmlns:a16="http://schemas.microsoft.com/office/drawing/2014/main" id="{E061C065-EB09-8ADE-6B91-75E3E6E30920}"/>
              </a:ext>
            </a:extLst>
          </p:cNvPr>
          <p:cNvGrpSpPr/>
          <p:nvPr/>
        </p:nvGrpSpPr>
        <p:grpSpPr>
          <a:xfrm>
            <a:off x="-44450" y="172583"/>
            <a:ext cx="12236450" cy="875802"/>
            <a:chOff x="-44450" y="172583"/>
            <a:chExt cx="12236450" cy="875802"/>
          </a:xfrm>
        </p:grpSpPr>
        <p:cxnSp>
          <p:nvCxnSpPr>
            <p:cNvPr id="81" name="直接连接符 80">
              <a:extLst>
                <a:ext uri="{FF2B5EF4-FFF2-40B4-BE49-F238E27FC236}">
                  <a16:creationId xmlns:a16="http://schemas.microsoft.com/office/drawing/2014/main" id="{16F0619C-489C-3D85-DF5D-FDA8A4C75E35}"/>
                </a:ext>
              </a:extLst>
            </p:cNvPr>
            <p:cNvCxnSpPr/>
            <p:nvPr/>
          </p:nvCxnSpPr>
          <p:spPr>
            <a:xfrm>
              <a:off x="-44450" y="1048385"/>
              <a:ext cx="12236450" cy="0"/>
            </a:xfrm>
            <a:prstGeom prst="line">
              <a:avLst/>
            </a:prstGeom>
            <a:ln w="28575" cmpd="sng">
              <a:solidFill>
                <a:srgbClr val="1E4D8A"/>
              </a:solidFill>
              <a:prstDash val="solid"/>
            </a:ln>
          </p:spPr>
          <p:style>
            <a:lnRef idx="2">
              <a:schemeClr val="accent1"/>
            </a:lnRef>
            <a:fillRef idx="0">
              <a:srgbClr val="FFFFFF"/>
            </a:fillRef>
            <a:effectRef idx="0">
              <a:srgbClr val="FFFFFF"/>
            </a:effectRef>
            <a:fontRef idx="minor">
              <a:schemeClr val="tx1"/>
            </a:fontRef>
          </p:style>
        </p:cxnSp>
        <p:sp>
          <p:nvSpPr>
            <p:cNvPr id="82" name="文本框 81">
              <a:extLst>
                <a:ext uri="{FF2B5EF4-FFF2-40B4-BE49-F238E27FC236}">
                  <a16:creationId xmlns:a16="http://schemas.microsoft.com/office/drawing/2014/main" id="{FA4C717F-EE59-F120-DE49-781670322D5F}"/>
                </a:ext>
              </a:extLst>
            </p:cNvPr>
            <p:cNvSpPr txBox="1"/>
            <p:nvPr/>
          </p:nvSpPr>
          <p:spPr>
            <a:xfrm>
              <a:off x="329564" y="198755"/>
              <a:ext cx="8338474" cy="707886"/>
            </a:xfrm>
            <a:prstGeom prst="rect">
              <a:avLst/>
            </a:prstGeom>
            <a:noFill/>
          </p:spPr>
          <p:txBody>
            <a:bodyPr wrap="square" rtlCol="0">
              <a:spAutoFit/>
            </a:bodyPr>
            <a:lstStyle/>
            <a:p>
              <a:r>
                <a:rPr lang="zh-CN" altLang="en-US" sz="4000" b="1" dirty="0">
                  <a:solidFill>
                    <a:srgbClr val="1E4D8A"/>
                  </a:solidFill>
                  <a:latin typeface="Arial Black" panose="020B0A04020102020204" charset="0"/>
                  <a:cs typeface="Arial Black" panose="020B0A04020102020204" charset="0"/>
                </a:rPr>
                <a:t>训练集结果</a:t>
              </a:r>
              <a:r>
                <a:rPr lang="en-US" altLang="zh-CN" sz="4000" b="1" dirty="0">
                  <a:solidFill>
                    <a:srgbClr val="1E4D8A"/>
                  </a:solidFill>
                  <a:latin typeface="Arial Black" panose="020B0A04020102020204" charset="0"/>
                  <a:cs typeface="Arial Black" panose="020B0A04020102020204" charset="0"/>
                </a:rPr>
                <a:t>-Result</a:t>
              </a:r>
              <a:endParaRPr lang="zh-CN" sz="4000" b="1" dirty="0">
                <a:solidFill>
                  <a:srgbClr val="1E4D8A"/>
                </a:solidFill>
                <a:latin typeface="Arial Black" panose="020B0A04020102020204" charset="0"/>
                <a:cs typeface="Arial Black" panose="020B0A04020102020204" charset="0"/>
              </a:endParaRPr>
            </a:p>
          </p:txBody>
        </p:sp>
        <p:grpSp>
          <p:nvGrpSpPr>
            <p:cNvPr id="83" name="组合 82">
              <a:extLst>
                <a:ext uri="{FF2B5EF4-FFF2-40B4-BE49-F238E27FC236}">
                  <a16:creationId xmlns:a16="http://schemas.microsoft.com/office/drawing/2014/main" id="{E5AB7A2F-3B66-B6A5-0760-DE238D931AD5}"/>
                </a:ext>
              </a:extLst>
            </p:cNvPr>
            <p:cNvGrpSpPr/>
            <p:nvPr/>
          </p:nvGrpSpPr>
          <p:grpSpPr>
            <a:xfrm>
              <a:off x="9114765" y="172583"/>
              <a:ext cx="2879308" cy="743473"/>
              <a:chOff x="825667" y="458497"/>
              <a:chExt cx="4856203" cy="1253932"/>
            </a:xfrm>
          </p:grpSpPr>
          <p:pic>
            <p:nvPicPr>
              <p:cNvPr id="84" name="图片 83">
                <a:extLst>
                  <a:ext uri="{FF2B5EF4-FFF2-40B4-BE49-F238E27FC236}">
                    <a16:creationId xmlns:a16="http://schemas.microsoft.com/office/drawing/2014/main" id="{0F067DE7-B7A3-CAFC-236A-1667F43E3FA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85" name="图片 84">
                <a:extLst>
                  <a:ext uri="{FF2B5EF4-FFF2-40B4-BE49-F238E27FC236}">
                    <a16:creationId xmlns:a16="http://schemas.microsoft.com/office/drawing/2014/main" id="{DAD46CDF-18C8-CDFB-0435-66B58887D9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86" name="矩形 85">
                <a:extLst>
                  <a:ext uri="{FF2B5EF4-FFF2-40B4-BE49-F238E27FC236}">
                    <a16:creationId xmlns:a16="http://schemas.microsoft.com/office/drawing/2014/main" id="{8C469DD8-2592-77F2-E593-7126F57D604D}"/>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grpSp>
      <p:pic>
        <p:nvPicPr>
          <p:cNvPr id="3" name="图片 2">
            <a:extLst>
              <a:ext uri="{FF2B5EF4-FFF2-40B4-BE49-F238E27FC236}">
                <a16:creationId xmlns:a16="http://schemas.microsoft.com/office/drawing/2014/main" id="{21E069EB-E904-FD14-4799-8B0C521448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99492" y="1552181"/>
            <a:ext cx="3809315" cy="2001096"/>
          </a:xfrm>
          <a:prstGeom prst="rect">
            <a:avLst/>
          </a:prstGeom>
        </p:spPr>
      </p:pic>
      <p:pic>
        <p:nvPicPr>
          <p:cNvPr id="5" name="图片 4">
            <a:extLst>
              <a:ext uri="{FF2B5EF4-FFF2-40B4-BE49-F238E27FC236}">
                <a16:creationId xmlns:a16="http://schemas.microsoft.com/office/drawing/2014/main" id="{D5AB7409-DB9C-E120-F915-4476B5CF492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55267" y="3846200"/>
            <a:ext cx="3809315" cy="2001096"/>
          </a:xfrm>
          <a:prstGeom prst="rect">
            <a:avLst/>
          </a:prstGeom>
        </p:spPr>
      </p:pic>
      <p:pic>
        <p:nvPicPr>
          <p:cNvPr id="7" name="图片 6">
            <a:extLst>
              <a:ext uri="{FF2B5EF4-FFF2-40B4-BE49-F238E27FC236}">
                <a16:creationId xmlns:a16="http://schemas.microsoft.com/office/drawing/2014/main" id="{17380824-9AB2-28FA-7C74-9F00689220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15940" y="1569253"/>
            <a:ext cx="3809315" cy="2001096"/>
          </a:xfrm>
          <a:prstGeom prst="rect">
            <a:avLst/>
          </a:prstGeom>
        </p:spPr>
      </p:pic>
      <p:pic>
        <p:nvPicPr>
          <p:cNvPr id="9" name="图片 8">
            <a:extLst>
              <a:ext uri="{FF2B5EF4-FFF2-40B4-BE49-F238E27FC236}">
                <a16:creationId xmlns:a16="http://schemas.microsoft.com/office/drawing/2014/main" id="{F3935CA6-CB28-7835-AEF0-DACCD4E9276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052" y="1556336"/>
            <a:ext cx="3809315" cy="2001096"/>
          </a:xfrm>
          <a:prstGeom prst="rect">
            <a:avLst/>
          </a:prstGeom>
        </p:spPr>
      </p:pic>
      <p:pic>
        <p:nvPicPr>
          <p:cNvPr id="11" name="图片 10">
            <a:extLst>
              <a:ext uri="{FF2B5EF4-FFF2-40B4-BE49-F238E27FC236}">
                <a16:creationId xmlns:a16="http://schemas.microsoft.com/office/drawing/2014/main" id="{E145DA54-2B11-B150-89C3-C33C1323F08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8877" y="3832432"/>
            <a:ext cx="3809317" cy="2001097"/>
          </a:xfrm>
          <a:prstGeom prst="rect">
            <a:avLst/>
          </a:prstGeom>
        </p:spPr>
      </p:pic>
      <p:sp>
        <p:nvSpPr>
          <p:cNvPr id="12" name="文本框 11">
            <a:extLst>
              <a:ext uri="{FF2B5EF4-FFF2-40B4-BE49-F238E27FC236}">
                <a16:creationId xmlns:a16="http://schemas.microsoft.com/office/drawing/2014/main" id="{34CEFCDF-E9DE-C53F-C4CD-F9F91CAAF384}"/>
              </a:ext>
            </a:extLst>
          </p:cNvPr>
          <p:cNvSpPr txBox="1"/>
          <p:nvPr/>
        </p:nvSpPr>
        <p:spPr>
          <a:xfrm>
            <a:off x="805506" y="6182191"/>
            <a:ext cx="11521444" cy="523220"/>
          </a:xfrm>
          <a:prstGeom prst="rect">
            <a:avLst/>
          </a:prstGeom>
          <a:noFill/>
        </p:spPr>
        <p:txBody>
          <a:bodyPr wrap="square" rtlCol="0">
            <a:spAutoFit/>
          </a:bodyPr>
          <a:lstStyle/>
          <a:p>
            <a:r>
              <a:rPr lang="zh-CN" altLang="en-US" sz="2800" dirty="0">
                <a:latin typeface="+mn-ea"/>
              </a:rPr>
              <a:t>除了</a:t>
            </a:r>
            <a:r>
              <a:rPr lang="en-US" altLang="zh-CN" sz="2800" dirty="0">
                <a:latin typeface="+mn-ea"/>
              </a:rPr>
              <a:t>Global-Attention</a:t>
            </a:r>
            <a:r>
              <a:rPr lang="zh-CN" altLang="en-US" sz="2800" dirty="0">
                <a:latin typeface="+mn-ea"/>
              </a:rPr>
              <a:t>外所有训练集准确率增加，模型拟合能力增强</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72493-3003-B303-6453-E04668535E61}"/>
            </a:ext>
          </a:extLst>
        </p:cNvPr>
        <p:cNvGrpSpPr/>
        <p:nvPr/>
      </p:nvGrpSpPr>
      <p:grpSpPr>
        <a:xfrm>
          <a:off x="0" y="0"/>
          <a:ext cx="0" cy="0"/>
          <a:chOff x="0" y="0"/>
          <a:chExt cx="0" cy="0"/>
        </a:xfrm>
      </p:grpSpPr>
      <p:grpSp>
        <p:nvGrpSpPr>
          <p:cNvPr id="80" name="组合 79">
            <a:extLst>
              <a:ext uri="{FF2B5EF4-FFF2-40B4-BE49-F238E27FC236}">
                <a16:creationId xmlns:a16="http://schemas.microsoft.com/office/drawing/2014/main" id="{06794FB4-B5F9-DA6A-9440-FE8CBEDA2A26}"/>
              </a:ext>
            </a:extLst>
          </p:cNvPr>
          <p:cNvGrpSpPr/>
          <p:nvPr/>
        </p:nvGrpSpPr>
        <p:grpSpPr>
          <a:xfrm>
            <a:off x="-44450" y="172583"/>
            <a:ext cx="12236450" cy="875802"/>
            <a:chOff x="-44450" y="172583"/>
            <a:chExt cx="12236450" cy="875802"/>
          </a:xfrm>
        </p:grpSpPr>
        <p:cxnSp>
          <p:nvCxnSpPr>
            <p:cNvPr id="81" name="直接连接符 80">
              <a:extLst>
                <a:ext uri="{FF2B5EF4-FFF2-40B4-BE49-F238E27FC236}">
                  <a16:creationId xmlns:a16="http://schemas.microsoft.com/office/drawing/2014/main" id="{6BDD2428-30D7-1EFA-C0EE-B9CBCA29E39B}"/>
                </a:ext>
              </a:extLst>
            </p:cNvPr>
            <p:cNvCxnSpPr/>
            <p:nvPr/>
          </p:nvCxnSpPr>
          <p:spPr>
            <a:xfrm>
              <a:off x="-44450" y="1048385"/>
              <a:ext cx="12236450" cy="0"/>
            </a:xfrm>
            <a:prstGeom prst="line">
              <a:avLst/>
            </a:prstGeom>
            <a:ln w="28575" cmpd="sng">
              <a:solidFill>
                <a:srgbClr val="1E4D8A"/>
              </a:solidFill>
              <a:prstDash val="solid"/>
            </a:ln>
          </p:spPr>
          <p:style>
            <a:lnRef idx="2">
              <a:schemeClr val="accent1"/>
            </a:lnRef>
            <a:fillRef idx="0">
              <a:srgbClr val="FFFFFF"/>
            </a:fillRef>
            <a:effectRef idx="0">
              <a:srgbClr val="FFFFFF"/>
            </a:effectRef>
            <a:fontRef idx="minor">
              <a:schemeClr val="tx1"/>
            </a:fontRef>
          </p:style>
        </p:cxnSp>
        <p:sp>
          <p:nvSpPr>
            <p:cNvPr id="82" name="文本框 81">
              <a:extLst>
                <a:ext uri="{FF2B5EF4-FFF2-40B4-BE49-F238E27FC236}">
                  <a16:creationId xmlns:a16="http://schemas.microsoft.com/office/drawing/2014/main" id="{BEE5CCBB-C615-6F2B-B8E1-4480DA7F48A6}"/>
                </a:ext>
              </a:extLst>
            </p:cNvPr>
            <p:cNvSpPr txBox="1"/>
            <p:nvPr/>
          </p:nvSpPr>
          <p:spPr>
            <a:xfrm>
              <a:off x="329564" y="198755"/>
              <a:ext cx="8338474" cy="707886"/>
            </a:xfrm>
            <a:prstGeom prst="rect">
              <a:avLst/>
            </a:prstGeom>
            <a:noFill/>
          </p:spPr>
          <p:txBody>
            <a:bodyPr wrap="square" rtlCol="0">
              <a:spAutoFit/>
            </a:bodyPr>
            <a:lstStyle/>
            <a:p>
              <a:r>
                <a:rPr lang="zh-CN" altLang="en-US" sz="4000" b="1" dirty="0">
                  <a:solidFill>
                    <a:srgbClr val="1E4D8A"/>
                  </a:solidFill>
                  <a:latin typeface="Arial Black" panose="020B0A04020102020204" charset="0"/>
                  <a:cs typeface="Arial Black" panose="020B0A04020102020204" charset="0"/>
                </a:rPr>
                <a:t>测试集结果</a:t>
              </a:r>
              <a:r>
                <a:rPr lang="en-US" altLang="zh-CN" sz="4000" b="1" dirty="0">
                  <a:solidFill>
                    <a:srgbClr val="1E4D8A"/>
                  </a:solidFill>
                  <a:latin typeface="Arial Black" panose="020B0A04020102020204" charset="0"/>
                  <a:cs typeface="Arial Black" panose="020B0A04020102020204" charset="0"/>
                </a:rPr>
                <a:t>-Result</a:t>
              </a:r>
              <a:endParaRPr lang="zh-CN" sz="4000" b="1" dirty="0">
                <a:solidFill>
                  <a:srgbClr val="1E4D8A"/>
                </a:solidFill>
                <a:latin typeface="Arial Black" panose="020B0A04020102020204" charset="0"/>
                <a:cs typeface="Arial Black" panose="020B0A04020102020204" charset="0"/>
              </a:endParaRPr>
            </a:p>
          </p:txBody>
        </p:sp>
        <p:grpSp>
          <p:nvGrpSpPr>
            <p:cNvPr id="83" name="组合 82">
              <a:extLst>
                <a:ext uri="{FF2B5EF4-FFF2-40B4-BE49-F238E27FC236}">
                  <a16:creationId xmlns:a16="http://schemas.microsoft.com/office/drawing/2014/main" id="{473B3D66-191E-6329-B834-2312640C6534}"/>
                </a:ext>
              </a:extLst>
            </p:cNvPr>
            <p:cNvGrpSpPr/>
            <p:nvPr/>
          </p:nvGrpSpPr>
          <p:grpSpPr>
            <a:xfrm>
              <a:off x="9114765" y="172583"/>
              <a:ext cx="2879308" cy="743473"/>
              <a:chOff x="825667" y="458497"/>
              <a:chExt cx="4856203" cy="1253932"/>
            </a:xfrm>
          </p:grpSpPr>
          <p:pic>
            <p:nvPicPr>
              <p:cNvPr id="84" name="图片 83">
                <a:extLst>
                  <a:ext uri="{FF2B5EF4-FFF2-40B4-BE49-F238E27FC236}">
                    <a16:creationId xmlns:a16="http://schemas.microsoft.com/office/drawing/2014/main" id="{A0B9D90A-BF06-CD3B-D392-CF546751D64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85" name="图片 84">
                <a:extLst>
                  <a:ext uri="{FF2B5EF4-FFF2-40B4-BE49-F238E27FC236}">
                    <a16:creationId xmlns:a16="http://schemas.microsoft.com/office/drawing/2014/main" id="{1F0B2271-4C80-A892-8D1F-9E2D86CB6D9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86" name="矩形 85">
                <a:extLst>
                  <a:ext uri="{FF2B5EF4-FFF2-40B4-BE49-F238E27FC236}">
                    <a16:creationId xmlns:a16="http://schemas.microsoft.com/office/drawing/2014/main" id="{CF9A3C9E-DFB5-63F8-281F-5F68AF8021EB}"/>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grpSp>
      <p:graphicFrame>
        <p:nvGraphicFramePr>
          <p:cNvPr id="3" name="表格 2">
            <a:extLst>
              <a:ext uri="{FF2B5EF4-FFF2-40B4-BE49-F238E27FC236}">
                <a16:creationId xmlns:a16="http://schemas.microsoft.com/office/drawing/2014/main" id="{3EF77471-83A9-5598-5B60-4D33EC86F1E6}"/>
              </a:ext>
            </a:extLst>
          </p:cNvPr>
          <p:cNvGraphicFramePr>
            <a:graphicFrameLocks noGrp="1"/>
          </p:cNvGraphicFramePr>
          <p:nvPr>
            <p:custDataLst>
              <p:tags r:id="rId1"/>
            </p:custDataLst>
            <p:extLst>
              <p:ext uri="{D42A27DB-BD31-4B8C-83A1-F6EECF244321}">
                <p14:modId xmlns:p14="http://schemas.microsoft.com/office/powerpoint/2010/main" val="816740343"/>
              </p:ext>
            </p:extLst>
          </p:nvPr>
        </p:nvGraphicFramePr>
        <p:xfrm>
          <a:off x="624809" y="1267322"/>
          <a:ext cx="11035326" cy="4335693"/>
        </p:xfrm>
        <a:graphic>
          <a:graphicData uri="http://schemas.openxmlformats.org/drawingml/2006/table">
            <a:tbl>
              <a:tblPr firstRow="1" bandRow="1">
                <a:tableStyleId>{3B4B98B0-60AC-42C2-AFA5-B58CD77FA1E5}</a:tableStyleId>
              </a:tblPr>
              <a:tblGrid>
                <a:gridCol w="1869754">
                  <a:extLst>
                    <a:ext uri="{9D8B030D-6E8A-4147-A177-3AD203B41FA5}">
                      <a16:colId xmlns:a16="http://schemas.microsoft.com/office/drawing/2014/main" val="20000"/>
                    </a:ext>
                  </a:extLst>
                </a:gridCol>
                <a:gridCol w="1832793">
                  <a:extLst>
                    <a:ext uri="{9D8B030D-6E8A-4147-A177-3AD203B41FA5}">
                      <a16:colId xmlns:a16="http://schemas.microsoft.com/office/drawing/2014/main" val="20001"/>
                    </a:ext>
                  </a:extLst>
                </a:gridCol>
                <a:gridCol w="1832793">
                  <a:extLst>
                    <a:ext uri="{9D8B030D-6E8A-4147-A177-3AD203B41FA5}">
                      <a16:colId xmlns:a16="http://schemas.microsoft.com/office/drawing/2014/main" val="20002"/>
                    </a:ext>
                  </a:extLst>
                </a:gridCol>
                <a:gridCol w="1834400">
                  <a:extLst>
                    <a:ext uri="{9D8B030D-6E8A-4147-A177-3AD203B41FA5}">
                      <a16:colId xmlns:a16="http://schemas.microsoft.com/office/drawing/2014/main" val="20003"/>
                    </a:ext>
                  </a:extLst>
                </a:gridCol>
                <a:gridCol w="1832793">
                  <a:extLst>
                    <a:ext uri="{9D8B030D-6E8A-4147-A177-3AD203B41FA5}">
                      <a16:colId xmlns:a16="http://schemas.microsoft.com/office/drawing/2014/main" val="20004"/>
                    </a:ext>
                  </a:extLst>
                </a:gridCol>
                <a:gridCol w="1832793">
                  <a:extLst>
                    <a:ext uri="{9D8B030D-6E8A-4147-A177-3AD203B41FA5}">
                      <a16:colId xmlns:a16="http://schemas.microsoft.com/office/drawing/2014/main" val="20005"/>
                    </a:ext>
                  </a:extLst>
                </a:gridCol>
              </a:tblGrid>
              <a:tr h="707622">
                <a:tc>
                  <a:txBody>
                    <a:bodyPr/>
                    <a:lstStyle/>
                    <a:p>
                      <a:pPr algn="ctr" fontAlgn="ctr"/>
                      <a:r>
                        <a:rPr lang="en-US" sz="2000" u="none" strike="noStrike" dirty="0">
                          <a:effectLst/>
                        </a:rPr>
                        <a:t>Model</a:t>
                      </a:r>
                      <a:endParaRPr lang="en-US" sz="2000" u="none" strike="noStrike" dirty="0">
                        <a:effectLst/>
                        <a:latin typeface="+mn-ea"/>
                        <a:ea typeface="+mn-ea"/>
                      </a:endParaRPr>
                    </a:p>
                  </a:txBody>
                  <a:tcPr marL="5443" marR="5443" marT="5443" marB="0" anchor="ctr"/>
                </a:tc>
                <a:tc>
                  <a:txBody>
                    <a:bodyPr/>
                    <a:lstStyle/>
                    <a:p>
                      <a:pPr algn="ctr" fontAlgn="ctr"/>
                      <a:r>
                        <a:rPr lang="en-US" sz="2000" u="none" strike="noStrike" dirty="0">
                          <a:effectLst/>
                        </a:rPr>
                        <a:t>F1@10</a:t>
                      </a:r>
                      <a:endParaRPr lang="en-US" sz="2000" u="none" strike="noStrike" dirty="0">
                        <a:effectLst/>
                        <a:latin typeface="+mn-ea"/>
                        <a:ea typeface="+mn-ea"/>
                      </a:endParaRPr>
                    </a:p>
                  </a:txBody>
                  <a:tcPr marL="5443" marR="5443" marT="5443" marB="0" anchor="ctr"/>
                </a:tc>
                <a:tc>
                  <a:txBody>
                    <a:bodyPr/>
                    <a:lstStyle/>
                    <a:p>
                      <a:pPr algn="ctr" fontAlgn="ctr"/>
                      <a:r>
                        <a:rPr lang="en-US" sz="2000" u="none" strike="noStrike" dirty="0">
                          <a:effectLst/>
                        </a:rPr>
                        <a:t>F1@25</a:t>
                      </a:r>
                      <a:endParaRPr lang="en-US" sz="2000" u="none" strike="noStrike" dirty="0">
                        <a:effectLst/>
                        <a:latin typeface="+mn-ea"/>
                        <a:ea typeface="+mn-ea"/>
                      </a:endParaRPr>
                    </a:p>
                  </a:txBody>
                  <a:tcPr marL="5443" marR="5443" marT="5443" marB="0" anchor="ctr"/>
                </a:tc>
                <a:tc>
                  <a:txBody>
                    <a:bodyPr/>
                    <a:lstStyle/>
                    <a:p>
                      <a:pPr algn="ctr" fontAlgn="ctr"/>
                      <a:r>
                        <a:rPr lang="en-US" sz="2000" u="none" strike="noStrike" dirty="0">
                          <a:effectLst/>
                        </a:rPr>
                        <a:t>F1@50</a:t>
                      </a:r>
                      <a:endParaRPr lang="en-US" sz="2000" u="none" strike="noStrike" dirty="0">
                        <a:effectLst/>
                        <a:latin typeface="+mn-ea"/>
                        <a:ea typeface="+mn-ea"/>
                      </a:endParaRPr>
                    </a:p>
                  </a:txBody>
                  <a:tcPr marL="5443" marR="5443" marT="5443" marB="0" anchor="ctr"/>
                </a:tc>
                <a:tc>
                  <a:txBody>
                    <a:bodyPr/>
                    <a:lstStyle/>
                    <a:p>
                      <a:pPr algn="ctr" fontAlgn="ctr"/>
                      <a:r>
                        <a:rPr lang="en-US" sz="2000" u="none" strike="noStrike" dirty="0">
                          <a:effectLst/>
                        </a:rPr>
                        <a:t>Edit</a:t>
                      </a:r>
                      <a:endParaRPr lang="en-US" sz="2000" u="none" strike="noStrike" dirty="0">
                        <a:effectLst/>
                        <a:latin typeface="+mn-ea"/>
                        <a:ea typeface="+mn-ea"/>
                      </a:endParaRPr>
                    </a:p>
                  </a:txBody>
                  <a:tcPr marL="5443" marR="5443" marT="5443" marB="0" anchor="ctr"/>
                </a:tc>
                <a:tc>
                  <a:txBody>
                    <a:bodyPr/>
                    <a:lstStyle/>
                    <a:p>
                      <a:pPr algn="ctr" fontAlgn="ctr"/>
                      <a:r>
                        <a:rPr lang="en-US" sz="2000" u="none" strike="noStrike" dirty="0">
                          <a:effectLst/>
                        </a:rPr>
                        <a:t>Acc</a:t>
                      </a:r>
                      <a:endParaRPr lang="en-US" sz="2000" u="none" strike="noStrike" dirty="0">
                        <a:effectLst/>
                        <a:latin typeface="+mn-ea"/>
                        <a:ea typeface="+mn-ea"/>
                      </a:endParaRPr>
                    </a:p>
                  </a:txBody>
                  <a:tcPr marL="5443" marR="5443" marT="5443" marB="0" anchor="ctr"/>
                </a:tc>
                <a:extLst>
                  <a:ext uri="{0D108BD9-81ED-4DB2-BD59-A6C34878D82A}">
                    <a16:rowId xmlns:a16="http://schemas.microsoft.com/office/drawing/2014/main" val="10000"/>
                  </a:ext>
                </a:extLst>
              </a:tr>
              <a:tr h="737609">
                <a:tc>
                  <a:txBody>
                    <a:bodyPr/>
                    <a:lstStyle/>
                    <a:p>
                      <a:pPr algn="ctr" fontAlgn="ctr"/>
                      <a:r>
                        <a:rPr lang="en-US" sz="2000" u="none" strike="noStrike" dirty="0">
                          <a:effectLst/>
                        </a:rPr>
                        <a:t>GTEA-Attention</a:t>
                      </a:r>
                      <a:endParaRPr lang="en-US" sz="2000" u="none" strike="noStrike" dirty="0">
                        <a:effectLst/>
                        <a:latin typeface="+mn-ea"/>
                        <a:ea typeface="+mn-ea"/>
                      </a:endParaRPr>
                    </a:p>
                  </a:txBody>
                  <a:tcPr marL="5443" marR="5443" marT="5443" marB="0" anchor="ctr"/>
                </a:tc>
                <a:tc>
                  <a:txBody>
                    <a:bodyPr/>
                    <a:lstStyle/>
                    <a:p>
                      <a:pPr algn="ctr" fontAlgn="ctr"/>
                      <a:r>
                        <a:rPr lang="en-US" altLang="zh-CN" sz="2000" u="none" strike="noStrike" dirty="0">
                          <a:effectLst/>
                        </a:rPr>
                        <a:t>67.2325</a:t>
                      </a:r>
                      <a:endParaRPr lang="en-US" altLang="zh-CN" sz="2000" u="none" strike="noStrike" dirty="0">
                        <a:effectLst/>
                        <a:latin typeface="+mn-ea"/>
                        <a:ea typeface="+mn-ea"/>
                      </a:endParaRPr>
                    </a:p>
                  </a:txBody>
                  <a:tcPr marL="5443" marR="5443" marT="5443" marB="0" anchor="ctr"/>
                </a:tc>
                <a:tc>
                  <a:txBody>
                    <a:bodyPr/>
                    <a:lstStyle/>
                    <a:p>
                      <a:pPr algn="ctr" fontAlgn="ctr"/>
                      <a:r>
                        <a:rPr lang="en-US" altLang="zh-CN" sz="2000" u="none" strike="noStrike" dirty="0">
                          <a:effectLst/>
                        </a:rPr>
                        <a:t>61.365</a:t>
                      </a:r>
                      <a:endParaRPr lang="en-US" altLang="zh-CN" sz="2000" u="none" strike="noStrike" dirty="0">
                        <a:effectLst/>
                        <a:latin typeface="+mn-ea"/>
                        <a:ea typeface="+mn-ea"/>
                      </a:endParaRPr>
                    </a:p>
                  </a:txBody>
                  <a:tcPr marL="5443" marR="5443" marT="5443" marB="0" anchor="ctr"/>
                </a:tc>
                <a:tc>
                  <a:txBody>
                    <a:bodyPr/>
                    <a:lstStyle/>
                    <a:p>
                      <a:pPr algn="ctr" fontAlgn="ctr"/>
                      <a:r>
                        <a:rPr lang="en-US" altLang="zh-CN" sz="2000" u="none" strike="noStrike">
                          <a:effectLst/>
                        </a:rPr>
                        <a:t>44.0225</a:t>
                      </a:r>
                      <a:endParaRPr lang="en-US" altLang="zh-CN" sz="2000" u="none" strike="noStrike">
                        <a:effectLst/>
                        <a:latin typeface="+mn-ea"/>
                        <a:ea typeface="+mn-ea"/>
                      </a:endParaRPr>
                    </a:p>
                  </a:txBody>
                  <a:tcPr marL="5443" marR="5443" marT="5443" marB="0" anchor="ctr"/>
                </a:tc>
                <a:tc>
                  <a:txBody>
                    <a:bodyPr/>
                    <a:lstStyle/>
                    <a:p>
                      <a:pPr algn="ctr" fontAlgn="ctr"/>
                      <a:r>
                        <a:rPr lang="en-US" altLang="zh-CN" sz="2000" u="none" strike="noStrike">
                          <a:effectLst/>
                        </a:rPr>
                        <a:t>60.51</a:t>
                      </a:r>
                      <a:endParaRPr lang="en-US" altLang="zh-CN" sz="2000" u="none" strike="noStrike">
                        <a:effectLst/>
                        <a:latin typeface="+mn-ea"/>
                        <a:ea typeface="+mn-ea"/>
                      </a:endParaRPr>
                    </a:p>
                  </a:txBody>
                  <a:tcPr marL="5443" marR="5443" marT="5443" marB="0" anchor="ctr"/>
                </a:tc>
                <a:tc>
                  <a:txBody>
                    <a:bodyPr/>
                    <a:lstStyle/>
                    <a:p>
                      <a:pPr algn="ctr" fontAlgn="ctr"/>
                      <a:r>
                        <a:rPr lang="en-US" altLang="zh-CN" sz="2000" u="none" strike="noStrike">
                          <a:effectLst/>
                        </a:rPr>
                        <a:t>61.01</a:t>
                      </a:r>
                      <a:endParaRPr lang="en-US" altLang="zh-CN" sz="2000" u="none" strike="noStrike">
                        <a:effectLst/>
                        <a:latin typeface="+mn-ea"/>
                        <a:ea typeface="+mn-ea"/>
                      </a:endParaRPr>
                    </a:p>
                  </a:txBody>
                  <a:tcPr marL="5443" marR="5443" marT="5443" marB="0" anchor="ctr"/>
                </a:tc>
                <a:extLst>
                  <a:ext uri="{0D108BD9-81ED-4DB2-BD59-A6C34878D82A}">
                    <a16:rowId xmlns:a16="http://schemas.microsoft.com/office/drawing/2014/main" val="10001"/>
                  </a:ext>
                </a:extLst>
              </a:tr>
              <a:tr h="707622">
                <a:tc>
                  <a:txBody>
                    <a:bodyPr/>
                    <a:lstStyle/>
                    <a:p>
                      <a:pPr algn="ctr" fontAlgn="ctr"/>
                      <a:r>
                        <a:rPr lang="en-US" sz="2000" u="none" strike="noStrike">
                          <a:effectLst/>
                        </a:rPr>
                        <a:t>GTEA-LSTM</a:t>
                      </a:r>
                      <a:endParaRPr lang="en-US" sz="2000" u="none" strike="noStrike">
                        <a:effectLst/>
                        <a:latin typeface="+mn-ea"/>
                        <a:ea typeface="+mn-ea"/>
                      </a:endParaRPr>
                    </a:p>
                  </a:txBody>
                  <a:tcPr marL="5443" marR="5443" marT="5443" marB="0" anchor="ctr"/>
                </a:tc>
                <a:tc>
                  <a:txBody>
                    <a:bodyPr/>
                    <a:lstStyle/>
                    <a:p>
                      <a:pPr algn="ctr" fontAlgn="ctr"/>
                      <a:r>
                        <a:rPr lang="en-US" altLang="zh-CN" sz="2000" u="none" strike="noStrike">
                          <a:effectLst/>
                        </a:rPr>
                        <a:t>79.9975</a:t>
                      </a:r>
                      <a:endParaRPr lang="en-US" altLang="zh-CN" sz="2000" u="none" strike="noStrike">
                        <a:effectLst/>
                        <a:latin typeface="+mn-ea"/>
                        <a:ea typeface="+mn-ea"/>
                      </a:endParaRPr>
                    </a:p>
                  </a:txBody>
                  <a:tcPr marL="5443" marR="5443" marT="5443" marB="0" anchor="ctr"/>
                </a:tc>
                <a:tc>
                  <a:txBody>
                    <a:bodyPr/>
                    <a:lstStyle/>
                    <a:p>
                      <a:pPr algn="ctr" fontAlgn="ctr"/>
                      <a:r>
                        <a:rPr lang="en-US" altLang="zh-CN" sz="2000" u="none" strike="noStrike">
                          <a:effectLst/>
                        </a:rPr>
                        <a:t>75.885</a:t>
                      </a:r>
                      <a:endParaRPr lang="en-US" altLang="zh-CN" sz="2000" u="none" strike="noStrike">
                        <a:effectLst/>
                        <a:latin typeface="+mn-ea"/>
                        <a:ea typeface="+mn-ea"/>
                      </a:endParaRPr>
                    </a:p>
                  </a:txBody>
                  <a:tcPr marL="5443" marR="5443" marT="5443" marB="0" anchor="ctr"/>
                </a:tc>
                <a:tc>
                  <a:txBody>
                    <a:bodyPr/>
                    <a:lstStyle/>
                    <a:p>
                      <a:pPr algn="ctr" fontAlgn="ctr"/>
                      <a:r>
                        <a:rPr lang="en-US" altLang="zh-CN" sz="2000" b="1" u="none" strike="noStrike" dirty="0">
                          <a:effectLst/>
                        </a:rPr>
                        <a:t>62.6275</a:t>
                      </a:r>
                      <a:endParaRPr lang="en-US" altLang="zh-CN" sz="2000" b="1" u="none" strike="noStrike" dirty="0">
                        <a:effectLst/>
                        <a:latin typeface="+mn-ea"/>
                        <a:ea typeface="+mn-ea"/>
                      </a:endParaRPr>
                    </a:p>
                  </a:txBody>
                  <a:tcPr marL="5443" marR="5443" marT="5443" marB="0" anchor="ctr"/>
                </a:tc>
                <a:tc>
                  <a:txBody>
                    <a:bodyPr/>
                    <a:lstStyle/>
                    <a:p>
                      <a:pPr algn="ctr" fontAlgn="ctr"/>
                      <a:r>
                        <a:rPr lang="en-US" altLang="zh-CN" sz="2000" b="1" u="none" strike="noStrike" dirty="0">
                          <a:effectLst/>
                        </a:rPr>
                        <a:t>74.6075</a:t>
                      </a:r>
                      <a:endParaRPr lang="en-US" altLang="zh-CN" sz="2000" b="1" u="none" strike="noStrike" dirty="0">
                        <a:effectLst/>
                        <a:latin typeface="+mn-ea"/>
                        <a:ea typeface="+mn-ea"/>
                      </a:endParaRPr>
                    </a:p>
                  </a:txBody>
                  <a:tcPr marL="5443" marR="5443" marT="5443" marB="0" anchor="ctr"/>
                </a:tc>
                <a:tc>
                  <a:txBody>
                    <a:bodyPr/>
                    <a:lstStyle/>
                    <a:p>
                      <a:pPr algn="ctr" fontAlgn="ctr"/>
                      <a:r>
                        <a:rPr lang="en-US" altLang="zh-CN" sz="2000" u="none" strike="noStrike">
                          <a:effectLst/>
                        </a:rPr>
                        <a:t>70.3525</a:t>
                      </a:r>
                      <a:endParaRPr lang="en-US" altLang="zh-CN" sz="2000" u="none" strike="noStrike">
                        <a:effectLst/>
                        <a:latin typeface="+mn-ea"/>
                        <a:ea typeface="+mn-ea"/>
                      </a:endParaRPr>
                    </a:p>
                  </a:txBody>
                  <a:tcPr marL="5443" marR="5443" marT="5443" marB="0" anchor="ctr"/>
                </a:tc>
                <a:extLst>
                  <a:ext uri="{0D108BD9-81ED-4DB2-BD59-A6C34878D82A}">
                    <a16:rowId xmlns:a16="http://schemas.microsoft.com/office/drawing/2014/main" val="10002"/>
                  </a:ext>
                </a:extLst>
              </a:tr>
              <a:tr h="737609">
                <a:tc>
                  <a:txBody>
                    <a:bodyPr/>
                    <a:lstStyle/>
                    <a:p>
                      <a:pPr algn="ctr" fontAlgn="ctr"/>
                      <a:r>
                        <a:rPr lang="en-US" sz="2000" u="none" strike="noStrike">
                          <a:effectLst/>
                        </a:rPr>
                        <a:t>GTEA-LocalAttention</a:t>
                      </a:r>
                      <a:endParaRPr lang="en-US" sz="2000" u="none" strike="noStrike">
                        <a:effectLst/>
                        <a:latin typeface="+mn-ea"/>
                        <a:ea typeface="+mn-ea"/>
                      </a:endParaRPr>
                    </a:p>
                  </a:txBody>
                  <a:tcPr marL="5443" marR="5443" marT="5443" marB="0" anchor="ctr"/>
                </a:tc>
                <a:tc>
                  <a:txBody>
                    <a:bodyPr/>
                    <a:lstStyle/>
                    <a:p>
                      <a:pPr algn="ctr" fontAlgn="ctr"/>
                      <a:r>
                        <a:rPr lang="en-US" altLang="zh-CN" sz="2000" u="none" strike="noStrike" dirty="0">
                          <a:effectLst/>
                        </a:rPr>
                        <a:t>78.961</a:t>
                      </a:r>
                      <a:endParaRPr lang="en-US" altLang="zh-CN" sz="2000" u="none" strike="noStrike" dirty="0">
                        <a:effectLst/>
                        <a:latin typeface="+mn-ea"/>
                        <a:ea typeface="+mn-ea"/>
                      </a:endParaRPr>
                    </a:p>
                  </a:txBody>
                  <a:tcPr marL="5443" marR="5443" marT="5443" marB="0" anchor="ctr"/>
                </a:tc>
                <a:tc>
                  <a:txBody>
                    <a:bodyPr/>
                    <a:lstStyle/>
                    <a:p>
                      <a:pPr algn="ctr" fontAlgn="ctr"/>
                      <a:r>
                        <a:rPr lang="en-US" altLang="zh-CN" sz="2000" u="none" strike="noStrike" dirty="0">
                          <a:effectLst/>
                        </a:rPr>
                        <a:t>75.221</a:t>
                      </a:r>
                      <a:endParaRPr lang="en-US" altLang="zh-CN" sz="2000" u="none" strike="noStrike" dirty="0">
                        <a:effectLst/>
                        <a:latin typeface="+mn-ea"/>
                        <a:ea typeface="+mn-ea"/>
                      </a:endParaRPr>
                    </a:p>
                  </a:txBody>
                  <a:tcPr marL="5443" marR="5443" marT="5443" marB="0" anchor="ctr"/>
                </a:tc>
                <a:tc>
                  <a:txBody>
                    <a:bodyPr/>
                    <a:lstStyle/>
                    <a:p>
                      <a:pPr algn="ctr" fontAlgn="ctr"/>
                      <a:r>
                        <a:rPr lang="en-US" altLang="zh-CN" sz="2000" u="none" strike="noStrike" dirty="0">
                          <a:effectLst/>
                        </a:rPr>
                        <a:t>59.4356</a:t>
                      </a:r>
                      <a:endParaRPr lang="en-US" altLang="zh-CN" sz="2000" u="none" strike="noStrike" dirty="0">
                        <a:effectLst/>
                        <a:latin typeface="+mn-ea"/>
                        <a:ea typeface="+mn-ea"/>
                      </a:endParaRPr>
                    </a:p>
                  </a:txBody>
                  <a:tcPr marL="5443" marR="5443" marT="5443" marB="0" anchor="ctr"/>
                </a:tc>
                <a:tc>
                  <a:txBody>
                    <a:bodyPr/>
                    <a:lstStyle/>
                    <a:p>
                      <a:pPr algn="ctr" fontAlgn="ctr"/>
                      <a:r>
                        <a:rPr lang="en-US" altLang="zh-CN" sz="2000" u="none" strike="noStrike" dirty="0">
                          <a:effectLst/>
                        </a:rPr>
                        <a:t>74.57545</a:t>
                      </a:r>
                      <a:endParaRPr lang="en-US" altLang="zh-CN" sz="2000" u="none" strike="noStrike" dirty="0">
                        <a:effectLst/>
                        <a:latin typeface="+mn-ea"/>
                        <a:ea typeface="+mn-ea"/>
                      </a:endParaRPr>
                    </a:p>
                  </a:txBody>
                  <a:tcPr marL="5443" marR="5443" marT="5443" marB="0" anchor="ctr"/>
                </a:tc>
                <a:tc>
                  <a:txBody>
                    <a:bodyPr/>
                    <a:lstStyle/>
                    <a:p>
                      <a:pPr algn="ctr" fontAlgn="ctr"/>
                      <a:r>
                        <a:rPr lang="en-US" altLang="zh-CN" sz="2000" u="none" strike="noStrike" dirty="0">
                          <a:effectLst/>
                        </a:rPr>
                        <a:t>69.129975</a:t>
                      </a:r>
                      <a:endParaRPr lang="en-US" altLang="zh-CN" sz="2000" u="none" strike="noStrike" dirty="0">
                        <a:effectLst/>
                        <a:latin typeface="+mn-ea"/>
                        <a:ea typeface="+mn-ea"/>
                      </a:endParaRPr>
                    </a:p>
                  </a:txBody>
                  <a:tcPr marL="5443" marR="5443" marT="5443" marB="0" anchor="ctr"/>
                </a:tc>
                <a:extLst>
                  <a:ext uri="{0D108BD9-81ED-4DB2-BD59-A6C34878D82A}">
                    <a16:rowId xmlns:a16="http://schemas.microsoft.com/office/drawing/2014/main" val="10003"/>
                  </a:ext>
                </a:extLst>
              </a:tr>
              <a:tr h="707622">
                <a:tc>
                  <a:txBody>
                    <a:bodyPr/>
                    <a:lstStyle/>
                    <a:p>
                      <a:pPr algn="ctr" fontAlgn="ctr"/>
                      <a:r>
                        <a:rPr lang="en-US" sz="2000" u="none" strike="noStrike">
                          <a:effectLst/>
                        </a:rPr>
                        <a:t>GTEA-Mamba</a:t>
                      </a:r>
                      <a:endParaRPr lang="en-US" sz="2000" u="none" strike="noStrike">
                        <a:effectLst/>
                        <a:latin typeface="+mn-ea"/>
                        <a:ea typeface="+mn-ea"/>
                      </a:endParaRPr>
                    </a:p>
                  </a:txBody>
                  <a:tcPr marL="5443" marR="5443" marT="5443" marB="0" anchor="ctr"/>
                </a:tc>
                <a:tc>
                  <a:txBody>
                    <a:bodyPr/>
                    <a:lstStyle/>
                    <a:p>
                      <a:pPr algn="ctr" fontAlgn="ctr"/>
                      <a:r>
                        <a:rPr lang="en-US" altLang="zh-CN" sz="2000" u="none" strike="noStrike" dirty="0">
                          <a:effectLst/>
                        </a:rPr>
                        <a:t>74.2225</a:t>
                      </a:r>
                      <a:endParaRPr lang="en-US" altLang="zh-CN" sz="2000" u="none" strike="noStrike" dirty="0">
                        <a:effectLst/>
                        <a:latin typeface="+mn-ea"/>
                        <a:ea typeface="+mn-ea"/>
                      </a:endParaRPr>
                    </a:p>
                  </a:txBody>
                  <a:tcPr marL="5443" marR="5443" marT="5443" marB="0" anchor="ctr"/>
                </a:tc>
                <a:tc>
                  <a:txBody>
                    <a:bodyPr/>
                    <a:lstStyle/>
                    <a:p>
                      <a:pPr algn="ctr" fontAlgn="ctr"/>
                      <a:r>
                        <a:rPr lang="en-US" altLang="zh-CN" sz="2000" u="none" strike="noStrike">
                          <a:effectLst/>
                        </a:rPr>
                        <a:t>70.24</a:t>
                      </a:r>
                      <a:endParaRPr lang="en-US" altLang="zh-CN" sz="2000" u="none" strike="noStrike">
                        <a:effectLst/>
                        <a:latin typeface="+mn-ea"/>
                        <a:ea typeface="+mn-ea"/>
                      </a:endParaRPr>
                    </a:p>
                  </a:txBody>
                  <a:tcPr marL="5443" marR="5443" marT="5443" marB="0" anchor="ctr"/>
                </a:tc>
                <a:tc>
                  <a:txBody>
                    <a:bodyPr/>
                    <a:lstStyle/>
                    <a:p>
                      <a:pPr algn="ctr" fontAlgn="ctr"/>
                      <a:r>
                        <a:rPr lang="en-US" altLang="zh-CN" sz="2000" u="none" strike="noStrike" dirty="0">
                          <a:effectLst/>
                        </a:rPr>
                        <a:t>59.5675</a:t>
                      </a:r>
                      <a:endParaRPr lang="en-US" altLang="zh-CN" sz="2000" u="none" strike="noStrike" dirty="0">
                        <a:effectLst/>
                        <a:latin typeface="+mn-ea"/>
                        <a:ea typeface="+mn-ea"/>
                      </a:endParaRPr>
                    </a:p>
                  </a:txBody>
                  <a:tcPr marL="5443" marR="5443" marT="5443" marB="0" anchor="ctr"/>
                </a:tc>
                <a:tc>
                  <a:txBody>
                    <a:bodyPr/>
                    <a:lstStyle/>
                    <a:p>
                      <a:pPr algn="ctr" fontAlgn="ctr"/>
                      <a:r>
                        <a:rPr lang="en-US" altLang="zh-CN" sz="2000" u="none" strike="noStrike">
                          <a:effectLst/>
                        </a:rPr>
                        <a:t>67.3525</a:t>
                      </a:r>
                      <a:endParaRPr lang="en-US" altLang="zh-CN" sz="2000" u="none" strike="noStrike">
                        <a:effectLst/>
                        <a:latin typeface="+mn-ea"/>
                        <a:ea typeface="+mn-ea"/>
                      </a:endParaRPr>
                    </a:p>
                  </a:txBody>
                  <a:tcPr marL="5443" marR="5443" marT="5443" marB="0" anchor="ctr"/>
                </a:tc>
                <a:tc>
                  <a:txBody>
                    <a:bodyPr/>
                    <a:lstStyle/>
                    <a:p>
                      <a:pPr algn="ctr" fontAlgn="ctr"/>
                      <a:r>
                        <a:rPr lang="en-US" altLang="zh-CN" sz="2000" b="1" u="none" strike="noStrike" dirty="0">
                          <a:effectLst/>
                        </a:rPr>
                        <a:t>72.8175</a:t>
                      </a:r>
                      <a:endParaRPr lang="en-US" altLang="zh-CN" sz="2000" b="1" u="none" strike="noStrike" dirty="0">
                        <a:effectLst/>
                        <a:latin typeface="+mn-ea"/>
                        <a:ea typeface="+mn-ea"/>
                      </a:endParaRPr>
                    </a:p>
                  </a:txBody>
                  <a:tcPr marL="5443" marR="5443" marT="5443" marB="0" anchor="ctr"/>
                </a:tc>
                <a:extLst>
                  <a:ext uri="{0D108BD9-81ED-4DB2-BD59-A6C34878D82A}">
                    <a16:rowId xmlns:a16="http://schemas.microsoft.com/office/drawing/2014/main" val="10004"/>
                  </a:ext>
                </a:extLst>
              </a:tr>
              <a:tr h="737609">
                <a:tc>
                  <a:txBody>
                    <a:bodyPr/>
                    <a:lstStyle/>
                    <a:p>
                      <a:pPr algn="ctr" fontAlgn="ctr"/>
                      <a:r>
                        <a:rPr lang="en-US" sz="2000" u="none" strike="noStrike" dirty="0">
                          <a:effectLst/>
                        </a:rPr>
                        <a:t>GTEA-normal</a:t>
                      </a:r>
                      <a:endParaRPr lang="en-US" sz="2000" u="none" strike="noStrike" dirty="0">
                        <a:effectLst/>
                        <a:latin typeface="+mn-ea"/>
                        <a:ea typeface="+mn-ea"/>
                      </a:endParaRPr>
                    </a:p>
                  </a:txBody>
                  <a:tcPr marL="5443" marR="5443" marT="5443" marB="0" anchor="ctr"/>
                </a:tc>
                <a:tc>
                  <a:txBody>
                    <a:bodyPr/>
                    <a:lstStyle/>
                    <a:p>
                      <a:pPr algn="ctr" fontAlgn="ctr"/>
                      <a:r>
                        <a:rPr lang="en-US" altLang="zh-CN" sz="2000" b="1" u="none" strike="noStrike" dirty="0">
                          <a:effectLst/>
                        </a:rPr>
                        <a:t>80.2975</a:t>
                      </a:r>
                      <a:endParaRPr lang="en-US" altLang="zh-CN" sz="2000" b="1" u="none" strike="noStrike" dirty="0">
                        <a:effectLst/>
                        <a:latin typeface="+mn-ea"/>
                        <a:ea typeface="+mn-ea"/>
                      </a:endParaRPr>
                    </a:p>
                  </a:txBody>
                  <a:tcPr marL="5443" marR="5443" marT="5443" marB="0" anchor="ctr"/>
                </a:tc>
                <a:tc>
                  <a:txBody>
                    <a:bodyPr/>
                    <a:lstStyle/>
                    <a:p>
                      <a:pPr algn="ctr" fontAlgn="ctr"/>
                      <a:r>
                        <a:rPr lang="en-US" altLang="zh-CN" sz="2000" b="1" u="none" strike="noStrike" dirty="0">
                          <a:effectLst/>
                        </a:rPr>
                        <a:t>77.72</a:t>
                      </a:r>
                      <a:endParaRPr lang="en-US" altLang="zh-CN" sz="2000" b="1" u="none" strike="noStrike" dirty="0">
                        <a:effectLst/>
                        <a:latin typeface="+mn-ea"/>
                        <a:ea typeface="+mn-ea"/>
                      </a:endParaRPr>
                    </a:p>
                  </a:txBody>
                  <a:tcPr marL="5443" marR="5443" marT="5443" marB="0" anchor="ctr"/>
                </a:tc>
                <a:tc>
                  <a:txBody>
                    <a:bodyPr/>
                    <a:lstStyle/>
                    <a:p>
                      <a:pPr algn="ctr" fontAlgn="ctr"/>
                      <a:r>
                        <a:rPr lang="en-US" altLang="zh-CN" sz="2000" u="none" strike="noStrike" dirty="0">
                          <a:effectLst/>
                        </a:rPr>
                        <a:t>62.09</a:t>
                      </a:r>
                      <a:endParaRPr lang="en-US" altLang="zh-CN" sz="2000" u="none" strike="noStrike" dirty="0">
                        <a:effectLst/>
                        <a:latin typeface="+mn-ea"/>
                        <a:ea typeface="+mn-ea"/>
                      </a:endParaRPr>
                    </a:p>
                  </a:txBody>
                  <a:tcPr marL="5443" marR="5443" marT="5443" marB="0" anchor="ctr"/>
                </a:tc>
                <a:tc>
                  <a:txBody>
                    <a:bodyPr/>
                    <a:lstStyle/>
                    <a:p>
                      <a:pPr algn="ctr" fontAlgn="ctr"/>
                      <a:r>
                        <a:rPr lang="en-US" altLang="zh-CN" sz="2000" u="none" strike="noStrike">
                          <a:effectLst/>
                        </a:rPr>
                        <a:t>73.44</a:t>
                      </a:r>
                      <a:endParaRPr lang="en-US" altLang="zh-CN" sz="2000" u="none" strike="noStrike">
                        <a:effectLst/>
                        <a:latin typeface="+mn-ea"/>
                        <a:ea typeface="+mn-ea"/>
                      </a:endParaRPr>
                    </a:p>
                  </a:txBody>
                  <a:tcPr marL="5443" marR="5443" marT="5443" marB="0" anchor="ctr"/>
                </a:tc>
                <a:tc>
                  <a:txBody>
                    <a:bodyPr/>
                    <a:lstStyle/>
                    <a:p>
                      <a:pPr algn="ctr" fontAlgn="ctr"/>
                      <a:r>
                        <a:rPr lang="en-US" altLang="zh-CN" sz="2000" u="none" strike="noStrike" dirty="0">
                          <a:effectLst/>
                        </a:rPr>
                        <a:t>72.505</a:t>
                      </a:r>
                      <a:endParaRPr lang="en-US" altLang="zh-CN" sz="2000" u="none" strike="noStrike" dirty="0">
                        <a:effectLst/>
                        <a:latin typeface="+mn-ea"/>
                        <a:ea typeface="+mn-ea"/>
                      </a:endParaRPr>
                    </a:p>
                  </a:txBody>
                  <a:tcPr marL="5443" marR="5443" marT="5443"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95202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组合 79"/>
          <p:cNvGrpSpPr/>
          <p:nvPr/>
        </p:nvGrpSpPr>
        <p:grpSpPr>
          <a:xfrm>
            <a:off x="0" y="1227076"/>
            <a:ext cx="12192000" cy="2954869"/>
            <a:chOff x="0" y="1227076"/>
            <a:chExt cx="12192000" cy="2954869"/>
          </a:xfrm>
        </p:grpSpPr>
        <p:grpSp>
          <p:nvGrpSpPr>
            <p:cNvPr id="81" name="组合 80"/>
            <p:cNvGrpSpPr/>
            <p:nvPr/>
          </p:nvGrpSpPr>
          <p:grpSpPr>
            <a:xfrm>
              <a:off x="1028700" y="2395138"/>
              <a:ext cx="10134600" cy="1786807"/>
              <a:chOff x="1028700" y="2410415"/>
              <a:chExt cx="10134600" cy="1786807"/>
            </a:xfrm>
          </p:grpSpPr>
          <p:sp>
            <p:nvSpPr>
              <p:cNvPr id="86" name="文本框 85"/>
              <p:cNvSpPr txBox="1"/>
              <p:nvPr/>
            </p:nvSpPr>
            <p:spPr>
              <a:xfrm>
                <a:off x="1028700" y="2410415"/>
                <a:ext cx="10134600" cy="1014730"/>
              </a:xfrm>
              <a:prstGeom prst="rect">
                <a:avLst/>
              </a:prstGeom>
              <a:noFill/>
            </p:spPr>
            <p:txBody>
              <a:bodyPr wrap="square">
                <a:spAutoFit/>
              </a:bodyPr>
              <a:lstStyle/>
              <a:p>
                <a:pPr algn="ctr"/>
                <a:r>
                  <a:rPr lang="zh-CN" altLang="en-US" sz="6000" i="0" dirty="0">
                    <a:effectLst/>
                    <a:latin typeface="汉仪旗黑X1-75W" panose="00020600040101010101" pitchFamily="18" charset="-122"/>
                    <a:ea typeface="汉仪旗黑X1-75W" panose="00020600040101010101" pitchFamily="18" charset="-122"/>
                    <a:sym typeface="汉仪旗黑X1-75W" panose="00020600040101010101" pitchFamily="18" charset="-122"/>
                  </a:rPr>
                  <a:t>总结与致谢</a:t>
                </a:r>
              </a:p>
            </p:txBody>
          </p:sp>
          <p:sp>
            <p:nvSpPr>
              <p:cNvPr id="87" name="文本框 86"/>
              <p:cNvSpPr txBox="1"/>
              <p:nvPr/>
            </p:nvSpPr>
            <p:spPr>
              <a:xfrm>
                <a:off x="3607777" y="3423598"/>
                <a:ext cx="4976446" cy="577850"/>
              </a:xfrm>
              <a:prstGeom prst="rect">
                <a:avLst/>
              </a:prstGeom>
              <a:noFill/>
            </p:spPr>
            <p:txBody>
              <a:bodyPr wrap="square">
                <a:spAutoFit/>
              </a:bodyPr>
              <a:lstStyle/>
              <a:p>
                <a:pPr>
                  <a:lnSpc>
                    <a:spcPct val="150000"/>
                  </a:lnSpc>
                </a:pPr>
                <a:r>
                  <a:rPr lang="en-US" altLang="zh-CN" sz="2400" dirty="0">
                    <a:latin typeface="Arial" panose="020B0604020202020204" pitchFamily="34" charset="0"/>
                    <a:ea typeface="汉仪旗黑X1-55W" panose="00020600040101010101" pitchFamily="18" charset="-122"/>
                    <a:cs typeface="Arial" panose="020B0604020202020204" pitchFamily="34" charset="0"/>
                    <a:sym typeface="汉仪旗黑X1-55W" panose="00020600040101010101" pitchFamily="18" charset="-122"/>
                  </a:rPr>
                  <a:t>Summary and Acknowledgements</a:t>
                </a:r>
              </a:p>
            </p:txBody>
          </p:sp>
          <p:cxnSp>
            <p:nvCxnSpPr>
              <p:cNvPr id="88" name="直接连接符 87"/>
              <p:cNvCxnSpPr/>
              <p:nvPr/>
            </p:nvCxnSpPr>
            <p:spPr>
              <a:xfrm>
                <a:off x="2614326" y="4197222"/>
                <a:ext cx="6963348" cy="0"/>
              </a:xfrm>
              <a:prstGeom prst="line">
                <a:avLst/>
              </a:prstGeom>
              <a:ln w="15875">
                <a:solidFill>
                  <a:srgbClr val="1E4D8A"/>
                </a:solidFill>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0" y="1227076"/>
              <a:ext cx="12192000" cy="654935"/>
              <a:chOff x="0" y="5650615"/>
              <a:chExt cx="12192000" cy="654935"/>
            </a:xfrm>
          </p:grpSpPr>
          <p:sp>
            <p:nvSpPr>
              <p:cNvPr id="83" name="矩形 82"/>
              <p:cNvSpPr/>
              <p:nvPr/>
            </p:nvSpPr>
            <p:spPr>
              <a:xfrm>
                <a:off x="0" y="5881259"/>
                <a:ext cx="12192000" cy="193646"/>
              </a:xfrm>
              <a:prstGeom prst="rect">
                <a:avLst/>
              </a:prstGeom>
              <a:solidFill>
                <a:srgbClr val="1E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矩形: 圆角 83"/>
              <p:cNvSpPr/>
              <p:nvPr/>
            </p:nvSpPr>
            <p:spPr>
              <a:xfrm>
                <a:off x="4648200" y="5650615"/>
                <a:ext cx="2895600" cy="654935"/>
              </a:xfrm>
              <a:prstGeom prst="roundRect">
                <a:avLst>
                  <a:gd name="adj" fmla="val 50000"/>
                </a:avLst>
              </a:prstGeom>
              <a:solidFill>
                <a:srgbClr val="1E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p:cNvSpPr txBox="1"/>
              <p:nvPr/>
            </p:nvSpPr>
            <p:spPr>
              <a:xfrm>
                <a:off x="4648200" y="5716472"/>
                <a:ext cx="2895600" cy="521970"/>
              </a:xfrm>
              <a:prstGeom prst="rect">
                <a:avLst/>
              </a:prstGeom>
              <a:noFill/>
            </p:spPr>
            <p:txBody>
              <a:bodyPr wrap="square">
                <a:spAutoFit/>
              </a:bodyPr>
              <a:lstStyle/>
              <a:p>
                <a:pPr algn="ctr"/>
                <a:r>
                  <a:rPr lang="en-US" altLang="zh-CN" sz="2800" dirty="0">
                    <a:solidFill>
                      <a:schemeClr val="bg1"/>
                    </a:solidFill>
                    <a:latin typeface="Arial Black" panose="020B0A04020102020204" charset="0"/>
                    <a:ea typeface="汉仪旗黑X1-85W" panose="00020600040101010101" pitchFamily="18" charset="-122"/>
                    <a:cs typeface="Arial Black" panose="020B0A04020102020204" charset="0"/>
                    <a:sym typeface="汉仪旗黑X1-75W" panose="00020600040101010101" pitchFamily="18" charset="-122"/>
                  </a:rPr>
                  <a:t>Part 04</a:t>
                </a:r>
                <a:endParaRPr lang="zh-CN" altLang="en-US" sz="2800" dirty="0">
                  <a:solidFill>
                    <a:schemeClr val="bg1"/>
                  </a:solidFill>
                  <a:latin typeface="Arial Black" panose="020B0A04020102020204" charset="0"/>
                  <a:ea typeface="汉仪旗黑X1-85W" panose="00020600040101010101" pitchFamily="18" charset="-122"/>
                  <a:cs typeface="Arial Black" panose="020B0A04020102020204" charset="0"/>
                  <a:sym typeface="汉仪旗黑X1-75W" panose="00020600040101010101" pitchFamily="18" charset="-122"/>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76B8C-EAD0-1D7F-40ED-3D357448FDE7}"/>
            </a:ext>
          </a:extLst>
        </p:cNvPr>
        <p:cNvGrpSpPr/>
        <p:nvPr/>
      </p:nvGrpSpPr>
      <p:grpSpPr>
        <a:xfrm>
          <a:off x="0" y="0"/>
          <a:ext cx="0" cy="0"/>
          <a:chOff x="0" y="0"/>
          <a:chExt cx="0" cy="0"/>
        </a:xfrm>
      </p:grpSpPr>
      <p:grpSp>
        <p:nvGrpSpPr>
          <p:cNvPr id="80" name="组合 79">
            <a:extLst>
              <a:ext uri="{FF2B5EF4-FFF2-40B4-BE49-F238E27FC236}">
                <a16:creationId xmlns:a16="http://schemas.microsoft.com/office/drawing/2014/main" id="{04BE191E-BEF7-3BA3-E32C-B0C88BD7C0E5}"/>
              </a:ext>
            </a:extLst>
          </p:cNvPr>
          <p:cNvGrpSpPr/>
          <p:nvPr/>
        </p:nvGrpSpPr>
        <p:grpSpPr>
          <a:xfrm>
            <a:off x="-44450" y="172583"/>
            <a:ext cx="12236450" cy="875802"/>
            <a:chOff x="-44450" y="172583"/>
            <a:chExt cx="12236450" cy="875802"/>
          </a:xfrm>
        </p:grpSpPr>
        <p:cxnSp>
          <p:nvCxnSpPr>
            <p:cNvPr id="81" name="直接连接符 80">
              <a:extLst>
                <a:ext uri="{FF2B5EF4-FFF2-40B4-BE49-F238E27FC236}">
                  <a16:creationId xmlns:a16="http://schemas.microsoft.com/office/drawing/2014/main" id="{4B4E4F9C-8888-DFFF-DC3F-4FD162169C62}"/>
                </a:ext>
              </a:extLst>
            </p:cNvPr>
            <p:cNvCxnSpPr/>
            <p:nvPr/>
          </p:nvCxnSpPr>
          <p:spPr>
            <a:xfrm>
              <a:off x="-44450" y="1048385"/>
              <a:ext cx="12236450" cy="0"/>
            </a:xfrm>
            <a:prstGeom prst="line">
              <a:avLst/>
            </a:prstGeom>
            <a:ln w="28575" cmpd="sng">
              <a:solidFill>
                <a:srgbClr val="1E4D8A"/>
              </a:solidFill>
              <a:prstDash val="solid"/>
            </a:ln>
          </p:spPr>
          <p:style>
            <a:lnRef idx="2">
              <a:schemeClr val="accent1"/>
            </a:lnRef>
            <a:fillRef idx="0">
              <a:srgbClr val="FFFFFF"/>
            </a:fillRef>
            <a:effectRef idx="0">
              <a:srgbClr val="FFFFFF"/>
            </a:effectRef>
            <a:fontRef idx="minor">
              <a:schemeClr val="tx1"/>
            </a:fontRef>
          </p:style>
        </p:cxnSp>
        <p:sp>
          <p:nvSpPr>
            <p:cNvPr id="82" name="文本框 81">
              <a:extLst>
                <a:ext uri="{FF2B5EF4-FFF2-40B4-BE49-F238E27FC236}">
                  <a16:creationId xmlns:a16="http://schemas.microsoft.com/office/drawing/2014/main" id="{81C993AA-411E-D5B6-1E2A-810DE3DA6F8B}"/>
                </a:ext>
              </a:extLst>
            </p:cNvPr>
            <p:cNvSpPr txBox="1"/>
            <p:nvPr/>
          </p:nvSpPr>
          <p:spPr>
            <a:xfrm>
              <a:off x="329564" y="198755"/>
              <a:ext cx="8338474" cy="707886"/>
            </a:xfrm>
            <a:prstGeom prst="rect">
              <a:avLst/>
            </a:prstGeom>
            <a:noFill/>
          </p:spPr>
          <p:txBody>
            <a:bodyPr wrap="square" rtlCol="0">
              <a:spAutoFit/>
            </a:bodyPr>
            <a:lstStyle/>
            <a:p>
              <a:r>
                <a:rPr lang="zh-CN" altLang="en-US" sz="4000" b="1" dirty="0">
                  <a:solidFill>
                    <a:srgbClr val="1E4D8A"/>
                  </a:solidFill>
                  <a:latin typeface="Arial Black" panose="020B0A04020102020204" charset="0"/>
                  <a:cs typeface="Arial Black" panose="020B0A04020102020204" charset="0"/>
                </a:rPr>
                <a:t>总结</a:t>
              </a:r>
              <a:r>
                <a:rPr lang="en-US" altLang="zh-CN" sz="4000" b="1" dirty="0">
                  <a:solidFill>
                    <a:srgbClr val="1E4D8A"/>
                  </a:solidFill>
                  <a:latin typeface="Arial Black" panose="020B0A04020102020204" charset="0"/>
                  <a:cs typeface="Arial Black" panose="020B0A04020102020204" charset="0"/>
                </a:rPr>
                <a:t>-Summary</a:t>
              </a:r>
              <a:endParaRPr lang="zh-CN" altLang="zh-CN" sz="4000" b="1" dirty="0">
                <a:solidFill>
                  <a:srgbClr val="1E4D8A"/>
                </a:solidFill>
                <a:latin typeface="Arial Black" panose="020B0A04020102020204" charset="0"/>
                <a:cs typeface="Arial Black" panose="020B0A04020102020204" charset="0"/>
              </a:endParaRPr>
            </a:p>
          </p:txBody>
        </p:sp>
        <p:grpSp>
          <p:nvGrpSpPr>
            <p:cNvPr id="83" name="组合 82">
              <a:extLst>
                <a:ext uri="{FF2B5EF4-FFF2-40B4-BE49-F238E27FC236}">
                  <a16:creationId xmlns:a16="http://schemas.microsoft.com/office/drawing/2014/main" id="{66844307-9DD9-7F85-0C99-29E91A99B929}"/>
                </a:ext>
              </a:extLst>
            </p:cNvPr>
            <p:cNvGrpSpPr/>
            <p:nvPr/>
          </p:nvGrpSpPr>
          <p:grpSpPr>
            <a:xfrm>
              <a:off x="9114765" y="172583"/>
              <a:ext cx="2879308" cy="743473"/>
              <a:chOff x="825667" y="458497"/>
              <a:chExt cx="4856203" cy="1253932"/>
            </a:xfrm>
          </p:grpSpPr>
          <p:pic>
            <p:nvPicPr>
              <p:cNvPr id="84" name="图片 83">
                <a:extLst>
                  <a:ext uri="{FF2B5EF4-FFF2-40B4-BE49-F238E27FC236}">
                    <a16:creationId xmlns:a16="http://schemas.microsoft.com/office/drawing/2014/main" id="{B734BB9A-AC4A-316B-D7BC-3BD14F20721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85" name="图片 84">
                <a:extLst>
                  <a:ext uri="{FF2B5EF4-FFF2-40B4-BE49-F238E27FC236}">
                    <a16:creationId xmlns:a16="http://schemas.microsoft.com/office/drawing/2014/main" id="{5778C042-FCCA-53A4-04DD-A08BCFCCE95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86" name="矩形 85">
                <a:extLst>
                  <a:ext uri="{FF2B5EF4-FFF2-40B4-BE49-F238E27FC236}">
                    <a16:creationId xmlns:a16="http://schemas.microsoft.com/office/drawing/2014/main" id="{2C31A3B2-28DC-5308-D32C-AD722EF5F9F2}"/>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grpSp>
      <p:sp>
        <p:nvSpPr>
          <p:cNvPr id="2" name="文本框 1">
            <a:extLst>
              <a:ext uri="{FF2B5EF4-FFF2-40B4-BE49-F238E27FC236}">
                <a16:creationId xmlns:a16="http://schemas.microsoft.com/office/drawing/2014/main" id="{2ECAACD3-14DC-BAA4-7781-5CE8A62AF1E5}"/>
              </a:ext>
            </a:extLst>
          </p:cNvPr>
          <p:cNvSpPr txBox="1"/>
          <p:nvPr/>
        </p:nvSpPr>
        <p:spPr>
          <a:xfrm>
            <a:off x="853478" y="1613321"/>
            <a:ext cx="10440594" cy="4031873"/>
          </a:xfrm>
          <a:prstGeom prst="rect">
            <a:avLst/>
          </a:prstGeom>
          <a:noFill/>
        </p:spPr>
        <p:txBody>
          <a:bodyPr wrap="square" rtlCol="0">
            <a:spAutoFit/>
          </a:bodyPr>
          <a:lstStyle/>
          <a:p>
            <a:r>
              <a:rPr lang="zh-CN" altLang="en-US" sz="3200" dirty="0"/>
              <a:t>       在我们的尝试过程中，训练集结果均增强，但最终在测试集上的效果不尽如人意，其原因可能是我们所拥有的算力不够，无法对于模型架构进行更合适的调整，未来可以改进的方向如下：</a:t>
            </a:r>
            <a:endParaRPr lang="en-US" altLang="zh-CN" sz="3200" dirty="0"/>
          </a:p>
          <a:p>
            <a:pPr marL="457200" indent="-457200">
              <a:buFont typeface="Wingdings" panose="05000000000000000000" pitchFamily="2" charset="2"/>
              <a:buChar char="l"/>
            </a:pPr>
            <a:r>
              <a:rPr lang="zh-CN" altLang="en-US" sz="3200" dirty="0"/>
              <a:t>在拥有更多算力的情况下，对模型架构进行进一步的调整，得到最优结果</a:t>
            </a:r>
            <a:endParaRPr lang="en-US" altLang="zh-CN" sz="3200" dirty="0"/>
          </a:p>
          <a:p>
            <a:pPr marL="457200" indent="-457200">
              <a:buFont typeface="Wingdings" panose="05000000000000000000" pitchFamily="2" charset="2"/>
              <a:buChar char="l"/>
            </a:pPr>
            <a:r>
              <a:rPr lang="zh-CN" altLang="en-US" sz="3200" dirty="0"/>
              <a:t>采用</a:t>
            </a:r>
            <a:r>
              <a:rPr lang="en-US" altLang="zh-CN" sz="3200" dirty="0"/>
              <a:t>Transformer</a:t>
            </a:r>
            <a:r>
              <a:rPr lang="zh-CN" altLang="en-US" sz="3200" dirty="0"/>
              <a:t>架构与</a:t>
            </a:r>
            <a:r>
              <a:rPr lang="en-US" altLang="zh-CN" sz="3200" dirty="0">
                <a:latin typeface="+mn-ea"/>
              </a:rPr>
              <a:t>MS-TCN++</a:t>
            </a:r>
            <a:r>
              <a:rPr lang="zh-CN" altLang="en-US" sz="3200" dirty="0">
                <a:latin typeface="+mn-ea"/>
              </a:rPr>
              <a:t>架构结合，增强模型处理非线性时间依赖的能力</a:t>
            </a:r>
            <a:endParaRPr lang="zh-CN" altLang="en-US" sz="3200" dirty="0"/>
          </a:p>
        </p:txBody>
      </p:sp>
    </p:spTree>
    <p:extLst>
      <p:ext uri="{BB962C8B-B14F-4D97-AF65-F5344CB8AC3E}">
        <p14:creationId xmlns:p14="http://schemas.microsoft.com/office/powerpoint/2010/main" val="799692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E6548-2A7F-1033-C04C-BFCDD5BAE331}"/>
            </a:ext>
          </a:extLst>
        </p:cNvPr>
        <p:cNvGrpSpPr/>
        <p:nvPr/>
      </p:nvGrpSpPr>
      <p:grpSpPr>
        <a:xfrm>
          <a:off x="0" y="0"/>
          <a:ext cx="0" cy="0"/>
          <a:chOff x="0" y="0"/>
          <a:chExt cx="0" cy="0"/>
        </a:xfrm>
      </p:grpSpPr>
      <p:grpSp>
        <p:nvGrpSpPr>
          <p:cNvPr id="80" name="组合 79">
            <a:extLst>
              <a:ext uri="{FF2B5EF4-FFF2-40B4-BE49-F238E27FC236}">
                <a16:creationId xmlns:a16="http://schemas.microsoft.com/office/drawing/2014/main" id="{EB9CAEA1-04D4-2181-DDBD-2AA1768D75E9}"/>
              </a:ext>
            </a:extLst>
          </p:cNvPr>
          <p:cNvGrpSpPr/>
          <p:nvPr/>
        </p:nvGrpSpPr>
        <p:grpSpPr>
          <a:xfrm>
            <a:off x="-44450" y="172583"/>
            <a:ext cx="12236450" cy="875802"/>
            <a:chOff x="-44450" y="172583"/>
            <a:chExt cx="12236450" cy="875802"/>
          </a:xfrm>
        </p:grpSpPr>
        <p:cxnSp>
          <p:nvCxnSpPr>
            <p:cNvPr id="81" name="直接连接符 80">
              <a:extLst>
                <a:ext uri="{FF2B5EF4-FFF2-40B4-BE49-F238E27FC236}">
                  <a16:creationId xmlns:a16="http://schemas.microsoft.com/office/drawing/2014/main" id="{F5008A68-7EBB-8E18-A567-6400EA7551F3}"/>
                </a:ext>
              </a:extLst>
            </p:cNvPr>
            <p:cNvCxnSpPr/>
            <p:nvPr/>
          </p:nvCxnSpPr>
          <p:spPr>
            <a:xfrm>
              <a:off x="-44450" y="1048385"/>
              <a:ext cx="12236450" cy="0"/>
            </a:xfrm>
            <a:prstGeom prst="line">
              <a:avLst/>
            </a:prstGeom>
            <a:ln w="28575" cmpd="sng">
              <a:solidFill>
                <a:srgbClr val="1E4D8A"/>
              </a:solidFill>
              <a:prstDash val="solid"/>
            </a:ln>
          </p:spPr>
          <p:style>
            <a:lnRef idx="2">
              <a:schemeClr val="accent1"/>
            </a:lnRef>
            <a:fillRef idx="0">
              <a:srgbClr val="FFFFFF"/>
            </a:fillRef>
            <a:effectRef idx="0">
              <a:srgbClr val="FFFFFF"/>
            </a:effectRef>
            <a:fontRef idx="minor">
              <a:schemeClr val="tx1"/>
            </a:fontRef>
          </p:style>
        </p:cxnSp>
        <p:sp>
          <p:nvSpPr>
            <p:cNvPr id="82" name="文本框 81">
              <a:extLst>
                <a:ext uri="{FF2B5EF4-FFF2-40B4-BE49-F238E27FC236}">
                  <a16:creationId xmlns:a16="http://schemas.microsoft.com/office/drawing/2014/main" id="{F19C770F-01D5-A6A5-3EDF-99F99255C5BC}"/>
                </a:ext>
              </a:extLst>
            </p:cNvPr>
            <p:cNvSpPr txBox="1"/>
            <p:nvPr/>
          </p:nvSpPr>
          <p:spPr>
            <a:xfrm>
              <a:off x="329564" y="198755"/>
              <a:ext cx="8338474" cy="707886"/>
            </a:xfrm>
            <a:prstGeom prst="rect">
              <a:avLst/>
            </a:prstGeom>
            <a:noFill/>
          </p:spPr>
          <p:txBody>
            <a:bodyPr wrap="square" rtlCol="0">
              <a:spAutoFit/>
            </a:bodyPr>
            <a:lstStyle/>
            <a:p>
              <a:r>
                <a:rPr lang="zh-CN" altLang="en-US" sz="4000" b="1" dirty="0">
                  <a:solidFill>
                    <a:srgbClr val="1E4D8A"/>
                  </a:solidFill>
                  <a:latin typeface="Arial Black" panose="020B0A04020102020204" charset="0"/>
                  <a:cs typeface="Arial Black" panose="020B0A04020102020204" charset="0"/>
                </a:rPr>
                <a:t>致谢</a:t>
              </a:r>
              <a:r>
                <a:rPr lang="en-US" altLang="zh-CN" sz="4000" b="1" dirty="0">
                  <a:solidFill>
                    <a:srgbClr val="1E4D8A"/>
                  </a:solidFill>
                  <a:latin typeface="Arial Black" panose="020B0A04020102020204" charset="0"/>
                  <a:cs typeface="Arial Black" panose="020B0A04020102020204" charset="0"/>
                </a:rPr>
                <a:t>-Acknowledgements</a:t>
              </a:r>
              <a:endParaRPr lang="zh-CN" altLang="zh-CN" sz="4000" b="1" dirty="0">
                <a:solidFill>
                  <a:srgbClr val="1E4D8A"/>
                </a:solidFill>
                <a:latin typeface="Arial Black" panose="020B0A04020102020204" charset="0"/>
                <a:cs typeface="Arial Black" panose="020B0A04020102020204" charset="0"/>
              </a:endParaRPr>
            </a:p>
          </p:txBody>
        </p:sp>
        <p:grpSp>
          <p:nvGrpSpPr>
            <p:cNvPr id="83" name="组合 82">
              <a:extLst>
                <a:ext uri="{FF2B5EF4-FFF2-40B4-BE49-F238E27FC236}">
                  <a16:creationId xmlns:a16="http://schemas.microsoft.com/office/drawing/2014/main" id="{DA60DED9-1DA2-5DEC-D139-1C000B9FDFCC}"/>
                </a:ext>
              </a:extLst>
            </p:cNvPr>
            <p:cNvGrpSpPr/>
            <p:nvPr/>
          </p:nvGrpSpPr>
          <p:grpSpPr>
            <a:xfrm>
              <a:off x="9114765" y="172583"/>
              <a:ext cx="2879308" cy="743473"/>
              <a:chOff x="825667" y="458497"/>
              <a:chExt cx="4856203" cy="1253932"/>
            </a:xfrm>
          </p:grpSpPr>
          <p:pic>
            <p:nvPicPr>
              <p:cNvPr id="84" name="图片 83">
                <a:extLst>
                  <a:ext uri="{FF2B5EF4-FFF2-40B4-BE49-F238E27FC236}">
                    <a16:creationId xmlns:a16="http://schemas.microsoft.com/office/drawing/2014/main" id="{0EE84901-5CCB-F820-B442-473A2857972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85" name="图片 84">
                <a:extLst>
                  <a:ext uri="{FF2B5EF4-FFF2-40B4-BE49-F238E27FC236}">
                    <a16:creationId xmlns:a16="http://schemas.microsoft.com/office/drawing/2014/main" id="{DA82283F-F5CD-2AB5-6120-C9A38AA8AC7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86" name="矩形 85">
                <a:extLst>
                  <a:ext uri="{FF2B5EF4-FFF2-40B4-BE49-F238E27FC236}">
                    <a16:creationId xmlns:a16="http://schemas.microsoft.com/office/drawing/2014/main" id="{D03F2AD8-A700-6C52-490F-9F27D62B9BFB}"/>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grpSp>
      <p:sp>
        <p:nvSpPr>
          <p:cNvPr id="2" name="文本框 1">
            <a:extLst>
              <a:ext uri="{FF2B5EF4-FFF2-40B4-BE49-F238E27FC236}">
                <a16:creationId xmlns:a16="http://schemas.microsoft.com/office/drawing/2014/main" id="{A2C6376E-2B39-AFF2-5F60-2CC9D2D8BC8C}"/>
              </a:ext>
            </a:extLst>
          </p:cNvPr>
          <p:cNvSpPr txBox="1"/>
          <p:nvPr/>
        </p:nvSpPr>
        <p:spPr>
          <a:xfrm>
            <a:off x="4042418" y="2921168"/>
            <a:ext cx="4062714" cy="1015663"/>
          </a:xfrm>
          <a:prstGeom prst="rect">
            <a:avLst/>
          </a:prstGeom>
          <a:noFill/>
        </p:spPr>
        <p:txBody>
          <a:bodyPr wrap="square" rtlCol="0">
            <a:spAutoFit/>
          </a:bodyPr>
          <a:lstStyle/>
          <a:p>
            <a:r>
              <a:rPr lang="zh-CN" altLang="en-US" sz="6000" b="1" dirty="0">
                <a:solidFill>
                  <a:srgbClr val="1E4D8A"/>
                </a:solidFill>
                <a:latin typeface="Arial Black" panose="020B0A04020102020204" charset="0"/>
              </a:rPr>
              <a:t>请批评指正！</a:t>
            </a:r>
          </a:p>
        </p:txBody>
      </p:sp>
      <p:sp>
        <p:nvSpPr>
          <p:cNvPr id="3" name="文本框 2">
            <a:extLst>
              <a:ext uri="{FF2B5EF4-FFF2-40B4-BE49-F238E27FC236}">
                <a16:creationId xmlns:a16="http://schemas.microsoft.com/office/drawing/2014/main" id="{C918CD6D-F3FC-206E-7694-615B88ADBE69}"/>
              </a:ext>
            </a:extLst>
          </p:cNvPr>
          <p:cNvSpPr txBox="1"/>
          <p:nvPr/>
        </p:nvSpPr>
        <p:spPr>
          <a:xfrm>
            <a:off x="2553790" y="5150734"/>
            <a:ext cx="6762047" cy="369332"/>
          </a:xfrm>
          <a:prstGeom prst="rect">
            <a:avLst/>
          </a:prstGeom>
          <a:noFill/>
        </p:spPr>
        <p:txBody>
          <a:bodyPr wrap="square" rtlCol="0">
            <a:spAutoFit/>
          </a:bodyPr>
          <a:lstStyle/>
          <a:p>
            <a:r>
              <a:rPr lang="zh-CN" altLang="en-US" sz="1800" b="1" dirty="0">
                <a:latin typeface="微软雅黑" panose="020B0503020204020204" charset="-122"/>
                <a:ea typeface="微软雅黑" panose="020B0503020204020204" charset="-122"/>
                <a:cs typeface="微软雅黑" panose="020B0503020204020204" charset="-122"/>
              </a:rPr>
              <a:t>冯沛林 </a:t>
            </a:r>
            <a:r>
              <a:rPr lang="en-US" altLang="zh-CN" sz="1800" b="1" dirty="0">
                <a:latin typeface="微软雅黑" panose="020B0503020204020204" charset="-122"/>
                <a:ea typeface="微软雅黑" panose="020B0503020204020204" charset="-122"/>
                <a:cs typeface="微软雅黑" panose="020B0503020204020204" charset="-122"/>
              </a:rPr>
              <a:t>30% </a:t>
            </a:r>
            <a:r>
              <a:rPr lang="zh-CN" altLang="en-US" sz="1800" b="1" dirty="0">
                <a:latin typeface="微软雅黑" panose="020B0503020204020204" charset="-122"/>
                <a:ea typeface="微软雅黑" panose="020B0503020204020204" charset="-122"/>
                <a:cs typeface="微软雅黑" panose="020B0503020204020204" charset="-122"/>
              </a:rPr>
              <a:t>魏千然</a:t>
            </a:r>
            <a:r>
              <a:rPr lang="en-US" altLang="zh-CN" sz="1800" b="1" dirty="0">
                <a:latin typeface="微软雅黑" panose="020B0503020204020204" charset="-122"/>
                <a:ea typeface="微软雅黑" panose="020B0503020204020204" charset="-122"/>
                <a:cs typeface="微软雅黑" panose="020B0503020204020204" charset="-122"/>
              </a:rPr>
              <a:t> 20% </a:t>
            </a:r>
            <a:r>
              <a:rPr lang="zh-CN" altLang="en-US" sz="1800" b="1" dirty="0">
                <a:latin typeface="微软雅黑" panose="020B0503020204020204" charset="-122"/>
                <a:ea typeface="微软雅黑" panose="020B0503020204020204" charset="-122"/>
                <a:cs typeface="微软雅黑" panose="020B0503020204020204" charset="-122"/>
              </a:rPr>
              <a:t>赵泽北</a:t>
            </a:r>
            <a:r>
              <a:rPr lang="en-US" altLang="zh-CN" sz="1800" b="1" dirty="0">
                <a:latin typeface="微软雅黑" panose="020B0503020204020204" charset="-122"/>
                <a:ea typeface="微软雅黑" panose="020B0503020204020204" charset="-122"/>
                <a:cs typeface="微软雅黑" panose="020B0503020204020204" charset="-122"/>
              </a:rPr>
              <a:t> 20% </a:t>
            </a:r>
            <a:r>
              <a:rPr lang="zh-CN" altLang="en-US" sz="1800" b="1" dirty="0">
                <a:latin typeface="微软雅黑" panose="020B0503020204020204" charset="-122"/>
                <a:ea typeface="微软雅黑" panose="020B0503020204020204" charset="-122"/>
                <a:cs typeface="微软雅黑" panose="020B0503020204020204" charset="-122"/>
              </a:rPr>
              <a:t>谢晓睿</a:t>
            </a:r>
            <a:r>
              <a:rPr lang="en-US" altLang="zh-CN" sz="1800" b="1" dirty="0">
                <a:latin typeface="微软雅黑" panose="020B0503020204020204" charset="-122"/>
                <a:ea typeface="微软雅黑" panose="020B0503020204020204" charset="-122"/>
                <a:cs typeface="微软雅黑" panose="020B0503020204020204" charset="-122"/>
              </a:rPr>
              <a:t> 15% </a:t>
            </a:r>
            <a:r>
              <a:rPr lang="zh-CN" altLang="en-US" sz="1800" b="1" dirty="0">
                <a:latin typeface="微软雅黑" panose="020B0503020204020204" charset="-122"/>
                <a:ea typeface="微软雅黑" panose="020B0503020204020204" charset="-122"/>
                <a:cs typeface="微软雅黑" panose="020B0503020204020204" charset="-122"/>
                <a:sym typeface="+mn-ea"/>
              </a:rPr>
              <a:t>湛梓昊 </a:t>
            </a:r>
            <a:r>
              <a:rPr lang="en-US" altLang="zh-CN" sz="1800" b="1" dirty="0">
                <a:latin typeface="微软雅黑" panose="020B0503020204020204" charset="-122"/>
                <a:ea typeface="微软雅黑" panose="020B0503020204020204" charset="-122"/>
                <a:cs typeface="微软雅黑" panose="020B0503020204020204" charset="-122"/>
                <a:sym typeface="+mn-ea"/>
              </a:rPr>
              <a:t>15%</a:t>
            </a:r>
            <a:endParaRPr lang="zh-CN" altLang="en-US" dirty="0"/>
          </a:p>
        </p:txBody>
      </p:sp>
    </p:spTree>
    <p:extLst>
      <p:ext uri="{BB962C8B-B14F-4D97-AF65-F5344CB8AC3E}">
        <p14:creationId xmlns:p14="http://schemas.microsoft.com/office/powerpoint/2010/main" val="3352492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6474889"/>
            <a:ext cx="12192000" cy="383111"/>
          </a:xfrm>
          <a:prstGeom prst="rect">
            <a:avLst/>
          </a:prstGeom>
          <a:solidFill>
            <a:srgbClr val="1E4D8A">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1028700" y="2395138"/>
            <a:ext cx="10134600" cy="1681299"/>
            <a:chOff x="1028700" y="2410415"/>
            <a:chExt cx="10134600" cy="1681299"/>
          </a:xfrm>
        </p:grpSpPr>
        <p:sp>
          <p:nvSpPr>
            <p:cNvPr id="25" name="文本框 24"/>
            <p:cNvSpPr txBox="1"/>
            <p:nvPr/>
          </p:nvSpPr>
          <p:spPr>
            <a:xfrm>
              <a:off x="1028700" y="2410415"/>
              <a:ext cx="10134600" cy="1014730"/>
            </a:xfrm>
            <a:prstGeom prst="rect">
              <a:avLst/>
            </a:prstGeom>
            <a:noFill/>
          </p:spPr>
          <p:txBody>
            <a:bodyPr wrap="square">
              <a:spAutoFit/>
            </a:bodyPr>
            <a:lstStyle/>
            <a:p>
              <a:pPr algn="ctr"/>
              <a:r>
                <a:rPr lang="zh-CN" altLang="en-US" sz="6000" dirty="0">
                  <a:solidFill>
                    <a:srgbClr val="1E4D8A"/>
                  </a:solidFill>
                  <a:latin typeface="汉仪旗黑X1-95W" panose="00020600040101010101" pitchFamily="18" charset="-122"/>
                  <a:ea typeface="汉仪旗黑X1-95W" panose="00020600040101010101" pitchFamily="18" charset="-122"/>
                  <a:cs typeface="阿里巴巴普惠体 B" panose="00020600040101010101" pitchFamily="18" charset="-122"/>
                  <a:sym typeface="汉仪旗黑X1-75W" panose="00020600040101010101" pitchFamily="18" charset="-122"/>
                </a:rPr>
                <a:t>任务介绍</a:t>
              </a:r>
            </a:p>
          </p:txBody>
        </p:sp>
        <p:sp>
          <p:nvSpPr>
            <p:cNvPr id="27" name="文本框 26"/>
            <p:cNvSpPr txBox="1"/>
            <p:nvPr/>
          </p:nvSpPr>
          <p:spPr>
            <a:xfrm>
              <a:off x="3996690" y="3414985"/>
              <a:ext cx="4198620" cy="460375"/>
            </a:xfrm>
            <a:prstGeom prst="rect">
              <a:avLst/>
            </a:prstGeom>
            <a:noFill/>
          </p:spPr>
          <p:txBody>
            <a:bodyPr wrap="square">
              <a:spAutoFit/>
            </a:bodyPr>
            <a:lstStyle/>
            <a:p>
              <a:pPr algn="ctr"/>
              <a:r>
                <a:rPr lang="en-US" altLang="zh-CN" sz="2400" dirty="0">
                  <a:latin typeface="Arial" panose="020B0604020202020204" pitchFamily="34" charset="0"/>
                  <a:ea typeface="汉仪旗黑X1-55W" panose="00020600040101010101" pitchFamily="18" charset="-122"/>
                  <a:cs typeface="Arial" panose="020B0604020202020204" pitchFamily="34" charset="0"/>
                  <a:sym typeface="汉仪旗黑X1-55W" panose="00020600040101010101" pitchFamily="18" charset="-122"/>
                </a:rPr>
                <a:t>Task Introduction</a:t>
              </a:r>
            </a:p>
          </p:txBody>
        </p:sp>
        <p:cxnSp>
          <p:nvCxnSpPr>
            <p:cNvPr id="30" name="直接连接符 29"/>
            <p:cNvCxnSpPr/>
            <p:nvPr/>
          </p:nvCxnSpPr>
          <p:spPr>
            <a:xfrm>
              <a:off x="2614326" y="4091714"/>
              <a:ext cx="6963348" cy="0"/>
            </a:xfrm>
            <a:prstGeom prst="line">
              <a:avLst/>
            </a:prstGeom>
            <a:ln w="15875">
              <a:solidFill>
                <a:srgbClr val="1E4D8A"/>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0" y="1227076"/>
            <a:ext cx="12192000" cy="654935"/>
            <a:chOff x="0" y="5650615"/>
            <a:chExt cx="12192000" cy="654935"/>
          </a:xfrm>
        </p:grpSpPr>
        <p:sp>
          <p:nvSpPr>
            <p:cNvPr id="19" name="矩形 18"/>
            <p:cNvSpPr/>
            <p:nvPr/>
          </p:nvSpPr>
          <p:spPr>
            <a:xfrm>
              <a:off x="0" y="5881259"/>
              <a:ext cx="12192000" cy="193646"/>
            </a:xfrm>
            <a:prstGeom prst="rect">
              <a:avLst/>
            </a:prstGeom>
            <a:solidFill>
              <a:srgbClr val="1E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圆角 35"/>
            <p:cNvSpPr/>
            <p:nvPr/>
          </p:nvSpPr>
          <p:spPr>
            <a:xfrm>
              <a:off x="4648200" y="5650615"/>
              <a:ext cx="2895600" cy="654935"/>
            </a:xfrm>
            <a:prstGeom prst="roundRect">
              <a:avLst>
                <a:gd name="adj" fmla="val 50000"/>
              </a:avLst>
            </a:prstGeom>
            <a:solidFill>
              <a:srgbClr val="1E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4648200" y="5716472"/>
              <a:ext cx="2895600" cy="521970"/>
            </a:xfrm>
            <a:prstGeom prst="rect">
              <a:avLst/>
            </a:prstGeom>
            <a:noFill/>
          </p:spPr>
          <p:txBody>
            <a:bodyPr wrap="square">
              <a:spAutoFit/>
            </a:bodyPr>
            <a:lstStyle/>
            <a:p>
              <a:pPr algn="ctr"/>
              <a:r>
                <a:rPr lang="en-US" altLang="zh-CN" sz="2800" dirty="0">
                  <a:solidFill>
                    <a:schemeClr val="bg1"/>
                  </a:solidFill>
                  <a:latin typeface="Arial Black" panose="020B0A04020102020204" charset="0"/>
                  <a:ea typeface="汉仪旗黑X1-85W" panose="00020600040101010101" pitchFamily="18" charset="-122"/>
                  <a:cs typeface="Arial Black" panose="020B0A04020102020204" charset="0"/>
                  <a:sym typeface="汉仪旗黑X1-75W" panose="00020600040101010101" pitchFamily="18" charset="-122"/>
                </a:rPr>
                <a:t>Part 01</a:t>
              </a:r>
              <a:endParaRPr lang="zh-CN" altLang="en-US" sz="2800" dirty="0">
                <a:solidFill>
                  <a:schemeClr val="bg1"/>
                </a:solidFill>
                <a:latin typeface="Arial Black" panose="020B0A04020102020204" charset="0"/>
                <a:ea typeface="汉仪旗黑X1-85W" panose="00020600040101010101" pitchFamily="18" charset="-122"/>
                <a:cs typeface="Arial Black" panose="020B0A04020102020204" charset="0"/>
                <a:sym typeface="汉仪旗黑X1-75W" panose="00020600040101010101" pitchFamily="18" charset="-122"/>
              </a:endParaRPr>
            </a:p>
          </p:txBody>
        </p:sp>
      </p:grpSp>
      <p:sp>
        <p:nvSpPr>
          <p:cNvPr id="4" name="文本框 3"/>
          <p:cNvSpPr txBox="1"/>
          <p:nvPr/>
        </p:nvSpPr>
        <p:spPr>
          <a:xfrm>
            <a:off x="5053965" y="4403090"/>
            <a:ext cx="2083435" cy="1529715"/>
          </a:xfrm>
          <a:prstGeom prst="rect">
            <a:avLst/>
          </a:prstGeom>
          <a:noFill/>
        </p:spPr>
        <p:txBody>
          <a:bodyPr wrap="square" rtlCol="0">
            <a:spAutoFit/>
          </a:bodyPr>
          <a:lstStyle/>
          <a:p>
            <a:pPr marL="285750" indent="-285750">
              <a:lnSpc>
                <a:spcPct val="130000"/>
              </a:lnSpc>
              <a:buFont typeface="Wingdings" panose="05000000000000000000" charset="0"/>
              <a:buChar char="l"/>
            </a:pPr>
            <a:r>
              <a:rPr lang="zh-CN" altLang="en-US" sz="2400">
                <a:solidFill>
                  <a:srgbClr val="1E4D8A"/>
                </a:solidFill>
              </a:rPr>
              <a:t>研究背景</a:t>
            </a:r>
          </a:p>
          <a:p>
            <a:pPr marL="285750" indent="-285750">
              <a:lnSpc>
                <a:spcPct val="130000"/>
              </a:lnSpc>
              <a:buFont typeface="Wingdings" panose="05000000000000000000" charset="0"/>
              <a:buChar char="l"/>
            </a:pPr>
            <a:r>
              <a:rPr lang="zh-CN" altLang="en-US" sz="2400">
                <a:solidFill>
                  <a:srgbClr val="1E4D8A"/>
                </a:solidFill>
              </a:rPr>
              <a:t>数据集</a:t>
            </a:r>
          </a:p>
          <a:p>
            <a:pPr marL="285750" indent="-285750">
              <a:lnSpc>
                <a:spcPct val="130000"/>
              </a:lnSpc>
              <a:buFont typeface="Wingdings" panose="05000000000000000000" charset="0"/>
              <a:buChar char="l"/>
            </a:pPr>
            <a:r>
              <a:rPr lang="zh-CN" altLang="en-US" sz="2400">
                <a:solidFill>
                  <a:srgbClr val="1E4D8A"/>
                </a:solidFill>
              </a:rPr>
              <a:t>评价指标</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6487410"/>
            <a:ext cx="12192000" cy="383111"/>
          </a:xfrm>
          <a:prstGeom prst="rect">
            <a:avLst/>
          </a:prstGeom>
          <a:solidFill>
            <a:srgbClr val="1E4D8A">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44450" y="1048385"/>
            <a:ext cx="12236450" cy="0"/>
          </a:xfrm>
          <a:prstGeom prst="line">
            <a:avLst/>
          </a:prstGeom>
          <a:ln w="28575" cmpd="sng">
            <a:solidFill>
              <a:srgbClr val="1E4D8A"/>
            </a:solidFill>
            <a:prstDash val="solid"/>
          </a:ln>
        </p:spPr>
        <p:style>
          <a:lnRef idx="2">
            <a:schemeClr val="accent1"/>
          </a:lnRef>
          <a:fillRef idx="0">
            <a:srgbClr val="FFFFFF"/>
          </a:fillRef>
          <a:effectRef idx="0">
            <a:srgbClr val="FFFFFF"/>
          </a:effectRef>
          <a:fontRef idx="minor">
            <a:schemeClr val="tx1"/>
          </a:fontRef>
        </p:style>
      </p:cxnSp>
      <p:sp>
        <p:nvSpPr>
          <p:cNvPr id="3" name="文本框 2"/>
          <p:cNvSpPr txBox="1"/>
          <p:nvPr/>
        </p:nvSpPr>
        <p:spPr>
          <a:xfrm>
            <a:off x="329565" y="198755"/>
            <a:ext cx="4467860" cy="706755"/>
          </a:xfrm>
          <a:prstGeom prst="rect">
            <a:avLst/>
          </a:prstGeom>
          <a:noFill/>
        </p:spPr>
        <p:txBody>
          <a:bodyPr wrap="square" rtlCol="0">
            <a:spAutoFit/>
          </a:bodyPr>
          <a:lstStyle/>
          <a:p>
            <a:r>
              <a:rPr lang="zh-CN" sz="4000" b="1">
                <a:solidFill>
                  <a:srgbClr val="1E4D8A"/>
                </a:solidFill>
                <a:latin typeface="Arial Black" panose="020B0A04020102020204" charset="0"/>
                <a:cs typeface="Arial Black" panose="020B0A04020102020204" charset="0"/>
              </a:rPr>
              <a:t>研究背景</a:t>
            </a:r>
          </a:p>
        </p:txBody>
      </p:sp>
      <p:sp>
        <p:nvSpPr>
          <p:cNvPr id="2" name="文本框 1"/>
          <p:cNvSpPr txBox="1"/>
          <p:nvPr/>
        </p:nvSpPr>
        <p:spPr>
          <a:xfrm>
            <a:off x="329565" y="1416050"/>
            <a:ext cx="10213975" cy="645160"/>
          </a:xfrm>
          <a:prstGeom prst="rect">
            <a:avLst/>
          </a:prstGeom>
          <a:noFill/>
        </p:spPr>
        <p:txBody>
          <a:bodyPr wrap="square" rtlCol="0">
            <a:spAutoFit/>
          </a:bodyPr>
          <a:lstStyle/>
          <a:p>
            <a:r>
              <a:rPr lang="en-US" altLang="zh-CN" sz="3600" dirty="0">
                <a:solidFill>
                  <a:srgbClr val="C00000"/>
                </a:solidFill>
                <a:latin typeface="Arial Black" panose="020B0A04020102020204" charset="0"/>
                <a:cs typeface="Arial Black" panose="020B0A04020102020204" charset="0"/>
              </a:rPr>
              <a:t>TAS </a:t>
            </a:r>
            <a:r>
              <a:rPr lang="en-US" altLang="zh-CN" sz="2800" dirty="0">
                <a:solidFill>
                  <a:schemeClr val="tx1"/>
                </a:solidFill>
                <a:latin typeface="Arial Black" panose="020B0A04020102020204" charset="0"/>
                <a:cs typeface="Arial Black" panose="020B0A04020102020204" charset="0"/>
              </a:rPr>
              <a:t>(Temporal Action Segmentation)</a:t>
            </a:r>
          </a:p>
        </p:txBody>
      </p:sp>
      <p:sp>
        <p:nvSpPr>
          <p:cNvPr id="4" name="文本框 3"/>
          <p:cNvSpPr txBox="1"/>
          <p:nvPr/>
        </p:nvSpPr>
        <p:spPr>
          <a:xfrm>
            <a:off x="408940" y="2852420"/>
            <a:ext cx="2522220" cy="521970"/>
          </a:xfrm>
          <a:prstGeom prst="rect">
            <a:avLst/>
          </a:prstGeom>
          <a:noFill/>
        </p:spPr>
        <p:txBody>
          <a:bodyPr wrap="square" rtlCol="0">
            <a:spAutoFit/>
          </a:bodyPr>
          <a:lstStyle/>
          <a:p>
            <a:r>
              <a:rPr lang="zh-CN" altLang="en-US" sz="2800" b="1">
                <a:solidFill>
                  <a:srgbClr val="C00000"/>
                </a:solidFill>
              </a:rPr>
              <a:t>时间动作分割</a:t>
            </a:r>
          </a:p>
        </p:txBody>
      </p:sp>
      <p:sp>
        <p:nvSpPr>
          <p:cNvPr id="7" name="文本框 6"/>
          <p:cNvSpPr txBox="1"/>
          <p:nvPr/>
        </p:nvSpPr>
        <p:spPr>
          <a:xfrm>
            <a:off x="2931160" y="2210435"/>
            <a:ext cx="4064000" cy="1938020"/>
          </a:xfrm>
          <a:prstGeom prst="rect">
            <a:avLst/>
          </a:prstGeom>
          <a:noFill/>
        </p:spPr>
        <p:txBody>
          <a:bodyPr wrap="square" rtlCol="0">
            <a:spAutoFit/>
          </a:bodyPr>
          <a:lstStyle/>
          <a:p>
            <a:r>
              <a:rPr lang="zh-CN" altLang="en-US" sz="2400"/>
              <a:t>是一个视频理解任务，它在时间上对未修剪的视频序列进行分割。每个片段都用一组预定义的动作标签中的一个进行标记</a:t>
            </a:r>
          </a:p>
        </p:txBody>
      </p:sp>
      <p:pic>
        <p:nvPicPr>
          <p:cNvPr id="8" name="图片 1"/>
          <p:cNvPicPr>
            <a:picLocks noChangeAspect="1"/>
          </p:cNvPicPr>
          <p:nvPr/>
        </p:nvPicPr>
        <p:blipFill>
          <a:blip r:embed="rId2"/>
          <a:srcRect t="4498" b="7068"/>
          <a:stretch>
            <a:fillRect/>
          </a:stretch>
        </p:blipFill>
        <p:spPr>
          <a:xfrm>
            <a:off x="6995160" y="2061210"/>
            <a:ext cx="4909820" cy="2359660"/>
          </a:xfrm>
          <a:prstGeom prst="rect">
            <a:avLst/>
          </a:prstGeom>
          <a:noFill/>
          <a:ln>
            <a:noFill/>
          </a:ln>
        </p:spPr>
      </p:pic>
      <p:pic>
        <p:nvPicPr>
          <p:cNvPr id="13" name="图片 2"/>
          <p:cNvPicPr>
            <a:picLocks noChangeAspect="1"/>
          </p:cNvPicPr>
          <p:nvPr/>
        </p:nvPicPr>
        <p:blipFill>
          <a:blip r:embed="rId3"/>
          <a:srcRect t="19845" b="14724"/>
          <a:stretch>
            <a:fillRect/>
          </a:stretch>
        </p:blipFill>
        <p:spPr>
          <a:xfrm>
            <a:off x="1168400" y="5260340"/>
            <a:ext cx="9810750" cy="1487805"/>
          </a:xfrm>
          <a:prstGeom prst="rect">
            <a:avLst/>
          </a:prstGeom>
          <a:noFill/>
          <a:ln>
            <a:noFill/>
          </a:ln>
        </p:spPr>
      </p:pic>
      <p:sp>
        <p:nvSpPr>
          <p:cNvPr id="14" name="文本框 13"/>
          <p:cNvSpPr txBox="1"/>
          <p:nvPr/>
        </p:nvSpPr>
        <p:spPr>
          <a:xfrm>
            <a:off x="1603375" y="4801870"/>
            <a:ext cx="890270" cy="398780"/>
          </a:xfrm>
          <a:prstGeom prst="rect">
            <a:avLst/>
          </a:prstGeom>
          <a:noFill/>
        </p:spPr>
        <p:txBody>
          <a:bodyPr wrap="square" rtlCol="0">
            <a:spAutoFit/>
          </a:bodyPr>
          <a:lstStyle/>
          <a:p>
            <a:pPr algn="ctr"/>
            <a:r>
              <a:rPr lang="zh-CN" altLang="en-US" sz="2000" b="1"/>
              <a:t>加水</a:t>
            </a:r>
          </a:p>
        </p:txBody>
      </p:sp>
      <p:sp>
        <p:nvSpPr>
          <p:cNvPr id="15" name="文本框 14"/>
          <p:cNvSpPr txBox="1"/>
          <p:nvPr/>
        </p:nvSpPr>
        <p:spPr>
          <a:xfrm>
            <a:off x="2931160" y="4801870"/>
            <a:ext cx="890270" cy="398780"/>
          </a:xfrm>
          <a:prstGeom prst="rect">
            <a:avLst/>
          </a:prstGeom>
          <a:noFill/>
        </p:spPr>
        <p:txBody>
          <a:bodyPr wrap="square" rtlCol="0">
            <a:spAutoFit/>
          </a:bodyPr>
          <a:lstStyle/>
          <a:p>
            <a:pPr algn="ctr"/>
            <a:r>
              <a:rPr lang="zh-CN" altLang="en-US" sz="2000" b="1"/>
              <a:t>研磨</a:t>
            </a:r>
          </a:p>
        </p:txBody>
      </p:sp>
      <p:sp>
        <p:nvSpPr>
          <p:cNvPr id="16" name="文本框 15"/>
          <p:cNvSpPr txBox="1"/>
          <p:nvPr/>
        </p:nvSpPr>
        <p:spPr>
          <a:xfrm>
            <a:off x="4797425" y="4801870"/>
            <a:ext cx="1382395" cy="398780"/>
          </a:xfrm>
          <a:prstGeom prst="rect">
            <a:avLst/>
          </a:prstGeom>
          <a:noFill/>
        </p:spPr>
        <p:txBody>
          <a:bodyPr wrap="square" rtlCol="0">
            <a:spAutoFit/>
          </a:bodyPr>
          <a:lstStyle/>
          <a:p>
            <a:pPr algn="ctr"/>
            <a:r>
              <a:rPr lang="zh-CN" altLang="en-US" sz="2000" b="1"/>
              <a:t>旋紧顶部</a:t>
            </a:r>
          </a:p>
        </p:txBody>
      </p:sp>
      <p:sp>
        <p:nvSpPr>
          <p:cNvPr id="20" name="文本框 19"/>
          <p:cNvSpPr txBox="1"/>
          <p:nvPr/>
        </p:nvSpPr>
        <p:spPr>
          <a:xfrm>
            <a:off x="6450330" y="4801870"/>
            <a:ext cx="1382395" cy="398780"/>
          </a:xfrm>
          <a:prstGeom prst="rect">
            <a:avLst/>
          </a:prstGeom>
          <a:noFill/>
        </p:spPr>
        <p:txBody>
          <a:bodyPr wrap="square" rtlCol="0">
            <a:spAutoFit/>
          </a:bodyPr>
          <a:lstStyle/>
          <a:p>
            <a:pPr algn="ctr"/>
            <a:r>
              <a:rPr lang="zh-CN" altLang="en-US" sz="2000" b="1"/>
              <a:t>放上炉子</a:t>
            </a:r>
          </a:p>
        </p:txBody>
      </p:sp>
      <p:sp>
        <p:nvSpPr>
          <p:cNvPr id="21" name="文本框 20"/>
          <p:cNvSpPr txBox="1"/>
          <p:nvPr/>
        </p:nvSpPr>
        <p:spPr>
          <a:xfrm>
            <a:off x="8032115" y="4801870"/>
            <a:ext cx="1382395" cy="398780"/>
          </a:xfrm>
          <a:prstGeom prst="rect">
            <a:avLst/>
          </a:prstGeom>
          <a:noFill/>
        </p:spPr>
        <p:txBody>
          <a:bodyPr wrap="square" rtlCol="0">
            <a:spAutoFit/>
          </a:bodyPr>
          <a:lstStyle/>
          <a:p>
            <a:pPr algn="ctr"/>
            <a:r>
              <a:rPr lang="zh-CN" altLang="en-US" sz="2000" b="1"/>
              <a:t>降低火力</a:t>
            </a:r>
          </a:p>
        </p:txBody>
      </p:sp>
      <p:sp>
        <p:nvSpPr>
          <p:cNvPr id="22" name="文本框 21"/>
          <p:cNvSpPr txBox="1"/>
          <p:nvPr/>
        </p:nvSpPr>
        <p:spPr>
          <a:xfrm>
            <a:off x="9662795" y="4801870"/>
            <a:ext cx="1250315" cy="398780"/>
          </a:xfrm>
          <a:prstGeom prst="rect">
            <a:avLst/>
          </a:prstGeom>
          <a:noFill/>
        </p:spPr>
        <p:txBody>
          <a:bodyPr wrap="square" rtlCol="0">
            <a:spAutoFit/>
          </a:bodyPr>
          <a:lstStyle/>
          <a:p>
            <a:pPr algn="ctr"/>
            <a:r>
              <a:rPr lang="zh-CN" altLang="en-US" sz="2000" b="1"/>
              <a:t>倒咖啡</a:t>
            </a:r>
          </a:p>
        </p:txBody>
      </p:sp>
      <p:cxnSp>
        <p:nvCxnSpPr>
          <p:cNvPr id="23" name="直接箭头连接符 22"/>
          <p:cNvCxnSpPr>
            <a:stCxn id="14" idx="3"/>
            <a:endCxn id="15" idx="1"/>
          </p:cNvCxnSpPr>
          <p:nvPr/>
        </p:nvCxnSpPr>
        <p:spPr>
          <a:xfrm>
            <a:off x="2493645" y="5001260"/>
            <a:ext cx="43751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5" name="直接箭头连接符 24"/>
          <p:cNvCxnSpPr>
            <a:endCxn id="16" idx="1"/>
          </p:cNvCxnSpPr>
          <p:nvPr/>
        </p:nvCxnSpPr>
        <p:spPr>
          <a:xfrm>
            <a:off x="3821430" y="5001260"/>
            <a:ext cx="97599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6" name="直接箭头连接符 25"/>
          <p:cNvCxnSpPr/>
          <p:nvPr/>
        </p:nvCxnSpPr>
        <p:spPr>
          <a:xfrm>
            <a:off x="6179820" y="5001260"/>
            <a:ext cx="295910" cy="190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7" name="直接箭头连接符 26"/>
          <p:cNvCxnSpPr>
            <a:endCxn id="21" idx="1"/>
          </p:cNvCxnSpPr>
          <p:nvPr/>
        </p:nvCxnSpPr>
        <p:spPr>
          <a:xfrm flipV="1">
            <a:off x="7736205" y="5001260"/>
            <a:ext cx="295910" cy="190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8" name="直接箭头连接符 27"/>
          <p:cNvCxnSpPr>
            <a:endCxn id="22" idx="1"/>
          </p:cNvCxnSpPr>
          <p:nvPr/>
        </p:nvCxnSpPr>
        <p:spPr>
          <a:xfrm flipV="1">
            <a:off x="9293860" y="5001260"/>
            <a:ext cx="368935" cy="381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grpSp>
        <p:nvGrpSpPr>
          <p:cNvPr id="6" name="组合 5">
            <a:extLst>
              <a:ext uri="{FF2B5EF4-FFF2-40B4-BE49-F238E27FC236}">
                <a16:creationId xmlns:a16="http://schemas.microsoft.com/office/drawing/2014/main" id="{349ADDDC-AA29-3C27-5CE8-90BDBBEF793E}"/>
              </a:ext>
            </a:extLst>
          </p:cNvPr>
          <p:cNvGrpSpPr/>
          <p:nvPr/>
        </p:nvGrpSpPr>
        <p:grpSpPr>
          <a:xfrm>
            <a:off x="9114765" y="178933"/>
            <a:ext cx="2879308" cy="743473"/>
            <a:chOff x="825667" y="458497"/>
            <a:chExt cx="4856203" cy="1253932"/>
          </a:xfrm>
        </p:grpSpPr>
        <p:pic>
          <p:nvPicPr>
            <p:cNvPr id="9" name="图片 8">
              <a:extLst>
                <a:ext uri="{FF2B5EF4-FFF2-40B4-BE49-F238E27FC236}">
                  <a16:creationId xmlns:a16="http://schemas.microsoft.com/office/drawing/2014/main" id="{CB07ED86-8A1F-5E33-4F94-A5FD9027585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10" name="图片 9">
              <a:extLst>
                <a:ext uri="{FF2B5EF4-FFF2-40B4-BE49-F238E27FC236}">
                  <a16:creationId xmlns:a16="http://schemas.microsoft.com/office/drawing/2014/main" id="{ABEFC3E9-8C2E-F536-ACC2-AB67FF7B881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11" name="矩形 10">
              <a:extLst>
                <a:ext uri="{FF2B5EF4-FFF2-40B4-BE49-F238E27FC236}">
                  <a16:creationId xmlns:a16="http://schemas.microsoft.com/office/drawing/2014/main" id="{C17B423C-4B9A-D00E-A4DB-AA9A8BB0D83F}"/>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6487410"/>
            <a:ext cx="12192000" cy="383111"/>
          </a:xfrm>
          <a:prstGeom prst="rect">
            <a:avLst/>
          </a:prstGeom>
          <a:solidFill>
            <a:srgbClr val="1E4D8A">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44450" y="1048385"/>
            <a:ext cx="12236450" cy="0"/>
          </a:xfrm>
          <a:prstGeom prst="line">
            <a:avLst/>
          </a:prstGeom>
          <a:ln w="28575" cmpd="sng">
            <a:solidFill>
              <a:srgbClr val="1E4D8A"/>
            </a:solidFill>
            <a:prstDash val="solid"/>
          </a:ln>
        </p:spPr>
        <p:style>
          <a:lnRef idx="2">
            <a:schemeClr val="accent1"/>
          </a:lnRef>
          <a:fillRef idx="0">
            <a:srgbClr val="FFFFFF"/>
          </a:fillRef>
          <a:effectRef idx="0">
            <a:srgbClr val="FFFFFF"/>
          </a:effectRef>
          <a:fontRef idx="minor">
            <a:schemeClr val="tx1"/>
          </a:fontRef>
        </p:style>
      </p:cxnSp>
      <p:sp>
        <p:nvSpPr>
          <p:cNvPr id="3" name="文本框 2"/>
          <p:cNvSpPr txBox="1"/>
          <p:nvPr/>
        </p:nvSpPr>
        <p:spPr>
          <a:xfrm>
            <a:off x="329565" y="198755"/>
            <a:ext cx="4467860" cy="706755"/>
          </a:xfrm>
          <a:prstGeom prst="rect">
            <a:avLst/>
          </a:prstGeom>
          <a:noFill/>
        </p:spPr>
        <p:txBody>
          <a:bodyPr wrap="square" rtlCol="0">
            <a:spAutoFit/>
          </a:bodyPr>
          <a:lstStyle/>
          <a:p>
            <a:r>
              <a:rPr lang="zh-CN" sz="4000" b="1">
                <a:solidFill>
                  <a:srgbClr val="1E4D8A"/>
                </a:solidFill>
                <a:latin typeface="Arial Black" panose="020B0A04020102020204" charset="0"/>
                <a:cs typeface="Arial Black" panose="020B0A04020102020204" charset="0"/>
              </a:rPr>
              <a:t>研究背景</a:t>
            </a:r>
          </a:p>
        </p:txBody>
      </p:sp>
      <p:sp>
        <p:nvSpPr>
          <p:cNvPr id="9" name="文本框 8"/>
          <p:cNvSpPr txBox="1"/>
          <p:nvPr/>
        </p:nvSpPr>
        <p:spPr>
          <a:xfrm>
            <a:off x="329565" y="2292985"/>
            <a:ext cx="1568450" cy="460375"/>
          </a:xfrm>
          <a:prstGeom prst="rect">
            <a:avLst/>
          </a:prstGeom>
          <a:solidFill>
            <a:schemeClr val="accent3">
              <a:alpha val="83000"/>
            </a:schemeClr>
          </a:solidFill>
        </p:spPr>
        <p:txBody>
          <a:bodyPr wrap="square" rtlCol="0">
            <a:spAutoFit/>
          </a:bodyPr>
          <a:lstStyle/>
          <a:p>
            <a:pPr algn="ctr"/>
            <a:r>
              <a:rPr lang="zh-CN" altLang="en-US" sz="2400" b="1">
                <a:solidFill>
                  <a:srgbClr val="1E4D8A"/>
                </a:solidFill>
              </a:rPr>
              <a:t>视频监控</a:t>
            </a:r>
          </a:p>
        </p:txBody>
      </p:sp>
      <p:sp>
        <p:nvSpPr>
          <p:cNvPr id="12" name="文本框 11"/>
          <p:cNvSpPr txBox="1"/>
          <p:nvPr/>
        </p:nvSpPr>
        <p:spPr>
          <a:xfrm>
            <a:off x="329565" y="3198495"/>
            <a:ext cx="1568450" cy="460375"/>
          </a:xfrm>
          <a:prstGeom prst="rect">
            <a:avLst/>
          </a:prstGeom>
          <a:solidFill>
            <a:schemeClr val="accent3">
              <a:alpha val="83000"/>
            </a:schemeClr>
          </a:solidFill>
        </p:spPr>
        <p:txBody>
          <a:bodyPr wrap="square" rtlCol="0">
            <a:spAutoFit/>
          </a:bodyPr>
          <a:lstStyle/>
          <a:p>
            <a:pPr algn="ctr"/>
            <a:r>
              <a:rPr lang="zh-CN" altLang="en-US" sz="2400" b="1">
                <a:solidFill>
                  <a:srgbClr val="1E4D8A"/>
                </a:solidFill>
              </a:rPr>
              <a:t>自动驾驶</a:t>
            </a:r>
          </a:p>
        </p:txBody>
      </p:sp>
      <p:sp>
        <p:nvSpPr>
          <p:cNvPr id="2" name="文本框 1"/>
          <p:cNvSpPr txBox="1"/>
          <p:nvPr/>
        </p:nvSpPr>
        <p:spPr>
          <a:xfrm>
            <a:off x="329565" y="1416050"/>
            <a:ext cx="2792095" cy="521970"/>
          </a:xfrm>
          <a:prstGeom prst="rect">
            <a:avLst/>
          </a:prstGeom>
          <a:noFill/>
        </p:spPr>
        <p:txBody>
          <a:bodyPr wrap="square" rtlCol="0">
            <a:spAutoFit/>
          </a:bodyPr>
          <a:lstStyle/>
          <a:p>
            <a:r>
              <a:rPr lang="zh-CN" altLang="en-US" sz="2800" b="1">
                <a:solidFill>
                  <a:srgbClr val="1E4D8A"/>
                </a:solidFill>
                <a:latin typeface="微软雅黑" panose="020B0503020204020204" charset="-122"/>
                <a:ea typeface="微软雅黑" panose="020B0503020204020204" charset="-122"/>
              </a:rPr>
              <a:t>应用背景</a:t>
            </a:r>
          </a:p>
        </p:txBody>
      </p:sp>
      <p:pic>
        <p:nvPicPr>
          <p:cNvPr id="4" name="图片 3"/>
          <p:cNvPicPr>
            <a:picLocks noChangeAspect="1"/>
          </p:cNvPicPr>
          <p:nvPr/>
        </p:nvPicPr>
        <p:blipFill>
          <a:blip r:embed="rId2"/>
          <a:stretch>
            <a:fillRect/>
          </a:stretch>
        </p:blipFill>
        <p:spPr>
          <a:xfrm>
            <a:off x="2204720" y="1508760"/>
            <a:ext cx="2848610" cy="2150110"/>
          </a:xfrm>
          <a:prstGeom prst="rect">
            <a:avLst/>
          </a:prstGeom>
        </p:spPr>
      </p:pic>
      <p:pic>
        <p:nvPicPr>
          <p:cNvPr id="6" name="图片 5"/>
          <p:cNvPicPr>
            <a:picLocks noChangeAspect="1"/>
          </p:cNvPicPr>
          <p:nvPr/>
        </p:nvPicPr>
        <p:blipFill>
          <a:blip r:embed="rId3"/>
          <a:srcRect r="7983"/>
          <a:stretch>
            <a:fillRect/>
          </a:stretch>
        </p:blipFill>
        <p:spPr>
          <a:xfrm>
            <a:off x="5367655" y="1510030"/>
            <a:ext cx="3074035" cy="2148840"/>
          </a:xfrm>
          <a:prstGeom prst="rect">
            <a:avLst/>
          </a:prstGeom>
        </p:spPr>
      </p:pic>
      <p:sp>
        <p:nvSpPr>
          <p:cNvPr id="7" name="文本框 6"/>
          <p:cNvSpPr txBox="1"/>
          <p:nvPr/>
        </p:nvSpPr>
        <p:spPr>
          <a:xfrm>
            <a:off x="9131935" y="1416050"/>
            <a:ext cx="2359660" cy="1198880"/>
          </a:xfrm>
          <a:prstGeom prst="rect">
            <a:avLst/>
          </a:prstGeom>
          <a:solidFill>
            <a:schemeClr val="bg2"/>
          </a:solidFill>
        </p:spPr>
        <p:txBody>
          <a:bodyPr wrap="square" rtlCol="0">
            <a:spAutoFit/>
          </a:bodyPr>
          <a:lstStyle/>
          <a:p>
            <a:pPr marL="342900" indent="-342900" algn="ctr">
              <a:buFont typeface="Arial" panose="020B0604020202020204" pitchFamily="34" charset="0"/>
              <a:buChar char="•"/>
            </a:pPr>
            <a:r>
              <a:rPr lang="zh-CN" altLang="en-US" sz="2400" dirty="0"/>
              <a:t>连续视频流</a:t>
            </a:r>
          </a:p>
          <a:p>
            <a:pPr marL="342900" indent="-342900" algn="ctr">
              <a:buFont typeface="Arial" panose="020B0604020202020204" pitchFamily="34" charset="0"/>
              <a:buChar char="•"/>
            </a:pPr>
            <a:r>
              <a:rPr lang="zh-CN" altLang="en-US" sz="2400" dirty="0"/>
              <a:t>动作关联性</a:t>
            </a:r>
          </a:p>
          <a:p>
            <a:pPr marL="342900" indent="-342900" algn="ctr">
              <a:buFont typeface="Arial" panose="020B0604020202020204" pitchFamily="34" charset="0"/>
              <a:buChar char="•"/>
            </a:pPr>
            <a:r>
              <a:rPr lang="zh-CN" altLang="en-US" sz="2400" dirty="0"/>
              <a:t>动作时间长</a:t>
            </a:r>
          </a:p>
        </p:txBody>
      </p:sp>
      <p:sp>
        <p:nvSpPr>
          <p:cNvPr id="10" name="文本框 9"/>
          <p:cNvSpPr txBox="1"/>
          <p:nvPr/>
        </p:nvSpPr>
        <p:spPr>
          <a:xfrm>
            <a:off x="8441690" y="2738120"/>
            <a:ext cx="4064000" cy="460375"/>
          </a:xfrm>
          <a:prstGeom prst="rect">
            <a:avLst/>
          </a:prstGeom>
          <a:noFill/>
        </p:spPr>
        <p:txBody>
          <a:bodyPr wrap="square" rtlCol="0">
            <a:spAutoFit/>
          </a:bodyPr>
          <a:lstStyle/>
          <a:p>
            <a:r>
              <a:rPr lang="zh-CN" altLang="en-US" sz="2400"/>
              <a:t>标准动作识别方法不适用！</a:t>
            </a:r>
          </a:p>
        </p:txBody>
      </p:sp>
      <p:sp>
        <p:nvSpPr>
          <p:cNvPr id="13" name="文本框 12"/>
          <p:cNvSpPr txBox="1"/>
          <p:nvPr/>
        </p:nvSpPr>
        <p:spPr>
          <a:xfrm>
            <a:off x="9414510" y="3198495"/>
            <a:ext cx="1950085" cy="521970"/>
          </a:xfrm>
          <a:prstGeom prst="rect">
            <a:avLst/>
          </a:prstGeom>
          <a:noFill/>
        </p:spPr>
        <p:txBody>
          <a:bodyPr wrap="square" rtlCol="0">
            <a:spAutoFit/>
          </a:bodyPr>
          <a:lstStyle/>
          <a:p>
            <a:pPr marL="285750" indent="-285750">
              <a:buFont typeface="Wingdings" panose="05000000000000000000" charset="0"/>
              <a:buChar char="ü"/>
            </a:pPr>
            <a:r>
              <a:rPr lang="en-US" altLang="zh-CN" sz="2800" dirty="0">
                <a:solidFill>
                  <a:srgbClr val="C00000"/>
                </a:solidFill>
              </a:rPr>
              <a:t>TAS</a:t>
            </a:r>
            <a:r>
              <a:rPr lang="zh-CN" altLang="en-US" sz="2800">
                <a:solidFill>
                  <a:srgbClr val="C00000"/>
                </a:solidFill>
              </a:rPr>
              <a:t>方法</a:t>
            </a:r>
          </a:p>
        </p:txBody>
      </p:sp>
      <p:sp>
        <p:nvSpPr>
          <p:cNvPr id="15" name="文本框 14"/>
          <p:cNvSpPr txBox="1"/>
          <p:nvPr/>
        </p:nvSpPr>
        <p:spPr>
          <a:xfrm>
            <a:off x="329565" y="4149725"/>
            <a:ext cx="3782060" cy="829945"/>
          </a:xfrm>
          <a:prstGeom prst="rect">
            <a:avLst/>
          </a:prstGeom>
          <a:noFill/>
        </p:spPr>
        <p:txBody>
          <a:bodyPr wrap="square" rtlCol="0">
            <a:spAutoFit/>
          </a:bodyPr>
          <a:lstStyle/>
          <a:p>
            <a:r>
              <a:rPr lang="zh-CN" altLang="en-US" sz="2800" b="1">
                <a:solidFill>
                  <a:srgbClr val="1E4D8A"/>
                </a:solidFill>
              </a:rPr>
              <a:t>过往研究</a:t>
            </a:r>
            <a:r>
              <a:rPr lang="en-US" altLang="zh-CN" sz="2800" b="1" dirty="0">
                <a:solidFill>
                  <a:srgbClr val="1E4D8A"/>
                </a:solidFill>
              </a:rPr>
              <a:t>——</a:t>
            </a:r>
          </a:p>
          <a:p>
            <a:r>
              <a:rPr lang="zh-CN" altLang="en-US" sz="2000">
                <a:solidFill>
                  <a:srgbClr val="1E4D8A"/>
                </a:solidFill>
              </a:rPr>
              <a:t>大多集中在短剪辑视频的分类</a:t>
            </a:r>
          </a:p>
        </p:txBody>
      </p:sp>
      <p:sp>
        <p:nvSpPr>
          <p:cNvPr id="16" name="文本框 15"/>
          <p:cNvSpPr txBox="1"/>
          <p:nvPr/>
        </p:nvSpPr>
        <p:spPr>
          <a:xfrm>
            <a:off x="989330" y="5151120"/>
            <a:ext cx="4064000" cy="460375"/>
          </a:xfrm>
          <a:prstGeom prst="rect">
            <a:avLst/>
          </a:prstGeom>
          <a:noFill/>
        </p:spPr>
        <p:txBody>
          <a:bodyPr wrap="square" rtlCol="0">
            <a:spAutoFit/>
          </a:bodyPr>
          <a:lstStyle/>
          <a:p>
            <a:r>
              <a:rPr lang="zh-CN" altLang="en-US" sz="2400"/>
              <a:t>单一活动的剪辑视频</a:t>
            </a:r>
          </a:p>
        </p:txBody>
      </p:sp>
      <p:sp>
        <p:nvSpPr>
          <p:cNvPr id="17" name="文本框 16"/>
          <p:cNvSpPr txBox="1"/>
          <p:nvPr/>
        </p:nvSpPr>
        <p:spPr>
          <a:xfrm>
            <a:off x="989330" y="5738495"/>
            <a:ext cx="4064000" cy="460375"/>
          </a:xfrm>
          <a:prstGeom prst="rect">
            <a:avLst/>
          </a:prstGeom>
          <a:noFill/>
        </p:spPr>
        <p:txBody>
          <a:bodyPr wrap="square" rtlCol="0">
            <a:spAutoFit/>
          </a:bodyPr>
          <a:lstStyle/>
          <a:p>
            <a:r>
              <a:rPr lang="zh-CN" altLang="en-US" sz="2400"/>
              <a:t>多动作片段长视频</a:t>
            </a:r>
          </a:p>
        </p:txBody>
      </p:sp>
      <p:pic>
        <p:nvPicPr>
          <p:cNvPr id="23" name="图片 22" descr="勾"/>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0065" y="5157470"/>
            <a:ext cx="454025" cy="454025"/>
          </a:xfrm>
          <a:prstGeom prst="rect">
            <a:avLst/>
          </a:prstGeom>
        </p:spPr>
      </p:pic>
      <p:pic>
        <p:nvPicPr>
          <p:cNvPr id="24" name="图片 23" descr="叉"/>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980" y="5810885"/>
            <a:ext cx="387985" cy="387985"/>
          </a:xfrm>
          <a:prstGeom prst="rect">
            <a:avLst/>
          </a:prstGeom>
        </p:spPr>
      </p:pic>
      <p:sp>
        <p:nvSpPr>
          <p:cNvPr id="25" name="右箭头 24"/>
          <p:cNvSpPr/>
          <p:nvPr/>
        </p:nvSpPr>
        <p:spPr>
          <a:xfrm>
            <a:off x="4657725" y="5118735"/>
            <a:ext cx="2877185" cy="61976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 name="文本框 25"/>
          <p:cNvSpPr txBox="1"/>
          <p:nvPr/>
        </p:nvSpPr>
        <p:spPr>
          <a:xfrm>
            <a:off x="5367655" y="4515485"/>
            <a:ext cx="1299210" cy="521970"/>
          </a:xfrm>
          <a:prstGeom prst="rect">
            <a:avLst/>
          </a:prstGeom>
          <a:noFill/>
        </p:spPr>
        <p:txBody>
          <a:bodyPr wrap="square" rtlCol="0">
            <a:spAutoFit/>
          </a:bodyPr>
          <a:lstStyle/>
          <a:p>
            <a:r>
              <a:rPr lang="zh-CN" altLang="en-US" sz="2800" b="1"/>
              <a:t>新模型</a:t>
            </a:r>
          </a:p>
        </p:txBody>
      </p:sp>
      <p:sp>
        <p:nvSpPr>
          <p:cNvPr id="27" name="文本框 26"/>
          <p:cNvSpPr txBox="1"/>
          <p:nvPr/>
        </p:nvSpPr>
        <p:spPr>
          <a:xfrm>
            <a:off x="4644390" y="5810885"/>
            <a:ext cx="2891155" cy="460375"/>
          </a:xfrm>
          <a:prstGeom prst="rect">
            <a:avLst/>
          </a:prstGeom>
          <a:noFill/>
        </p:spPr>
        <p:txBody>
          <a:bodyPr wrap="square" rtlCol="0">
            <a:spAutoFit/>
          </a:bodyPr>
          <a:lstStyle/>
          <a:p>
            <a:pPr algn="ctr"/>
            <a:r>
              <a:rPr lang="zh-CN" altLang="en-US" sz="2400" b="1"/>
              <a:t>长视频应用场景</a:t>
            </a:r>
          </a:p>
        </p:txBody>
      </p:sp>
      <p:sp>
        <p:nvSpPr>
          <p:cNvPr id="28" name="文本框 27"/>
          <p:cNvSpPr txBox="1"/>
          <p:nvPr/>
        </p:nvSpPr>
        <p:spPr>
          <a:xfrm>
            <a:off x="8441690" y="4849495"/>
            <a:ext cx="3340735" cy="1198880"/>
          </a:xfrm>
          <a:prstGeom prst="rect">
            <a:avLst/>
          </a:prstGeom>
          <a:solidFill>
            <a:schemeClr val="bg2"/>
          </a:solidFill>
        </p:spPr>
        <p:txBody>
          <a:bodyPr wrap="square" rtlCol="0">
            <a:spAutoFit/>
          </a:bodyPr>
          <a:lstStyle/>
          <a:p>
            <a:pPr marL="285750" indent="-285750">
              <a:buFont typeface="Arial" panose="020B0604020202020204" pitchFamily="34" charset="0"/>
              <a:buChar char="•"/>
            </a:pPr>
            <a:r>
              <a:rPr lang="zh-CN" altLang="en-US" sz="2400"/>
              <a:t>过往模型＋滑动窗口</a:t>
            </a:r>
          </a:p>
          <a:p>
            <a:pPr marL="285750" indent="-285750">
              <a:buFont typeface="Arial" panose="020B0604020202020204" pitchFamily="34" charset="0"/>
              <a:buChar char="•"/>
            </a:pPr>
            <a:r>
              <a:rPr lang="zh-CN" altLang="en-US" sz="2400"/>
              <a:t>马尔科夫模型</a:t>
            </a:r>
          </a:p>
          <a:p>
            <a:pPr marL="285750" indent="-285750">
              <a:buFont typeface="Arial" panose="020B0604020202020204" pitchFamily="34" charset="0"/>
              <a:buChar char="•"/>
            </a:pPr>
            <a:r>
              <a:rPr lang="zh-CN" altLang="en-US" sz="2400"/>
              <a:t>时间卷积网络</a:t>
            </a:r>
          </a:p>
        </p:txBody>
      </p:sp>
      <p:grpSp>
        <p:nvGrpSpPr>
          <p:cNvPr id="8" name="组合 7">
            <a:extLst>
              <a:ext uri="{FF2B5EF4-FFF2-40B4-BE49-F238E27FC236}">
                <a16:creationId xmlns:a16="http://schemas.microsoft.com/office/drawing/2014/main" id="{EDD48185-9975-7780-0CE7-72572B35528E}"/>
              </a:ext>
            </a:extLst>
          </p:cNvPr>
          <p:cNvGrpSpPr/>
          <p:nvPr/>
        </p:nvGrpSpPr>
        <p:grpSpPr>
          <a:xfrm>
            <a:off x="9114765" y="178933"/>
            <a:ext cx="2879308" cy="743473"/>
            <a:chOff x="825667" y="458497"/>
            <a:chExt cx="4856203" cy="1253932"/>
          </a:xfrm>
        </p:grpSpPr>
        <p:pic>
          <p:nvPicPr>
            <p:cNvPr id="11" name="图片 10">
              <a:extLst>
                <a:ext uri="{FF2B5EF4-FFF2-40B4-BE49-F238E27FC236}">
                  <a16:creationId xmlns:a16="http://schemas.microsoft.com/office/drawing/2014/main" id="{B3CAA251-67CD-D735-A02C-10131F758707}"/>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14" name="图片 13">
              <a:extLst>
                <a:ext uri="{FF2B5EF4-FFF2-40B4-BE49-F238E27FC236}">
                  <a16:creationId xmlns:a16="http://schemas.microsoft.com/office/drawing/2014/main" id="{C477648B-0B98-590F-BFE7-2866BE4C66CF}"/>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19" name="矩形 18">
              <a:extLst>
                <a:ext uri="{FF2B5EF4-FFF2-40B4-BE49-F238E27FC236}">
                  <a16:creationId xmlns:a16="http://schemas.microsoft.com/office/drawing/2014/main" id="{6C44547A-D7A2-0439-5E6F-2D55792DF85B}"/>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6487410"/>
            <a:ext cx="12192000" cy="383111"/>
          </a:xfrm>
          <a:prstGeom prst="rect">
            <a:avLst/>
          </a:prstGeom>
          <a:solidFill>
            <a:srgbClr val="1E4D8A">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44450" y="1048385"/>
            <a:ext cx="12236450" cy="0"/>
          </a:xfrm>
          <a:prstGeom prst="line">
            <a:avLst/>
          </a:prstGeom>
          <a:ln w="28575" cmpd="sng">
            <a:solidFill>
              <a:srgbClr val="1E4D8A"/>
            </a:solidFill>
            <a:prstDash val="solid"/>
          </a:ln>
        </p:spPr>
        <p:style>
          <a:lnRef idx="2">
            <a:schemeClr val="accent1"/>
          </a:lnRef>
          <a:fillRef idx="0">
            <a:srgbClr val="FFFFFF"/>
          </a:fillRef>
          <a:effectRef idx="0">
            <a:srgbClr val="FFFFFF"/>
          </a:effectRef>
          <a:fontRef idx="minor">
            <a:schemeClr val="tx1"/>
          </a:fontRef>
        </p:style>
      </p:cxnSp>
      <p:sp>
        <p:nvSpPr>
          <p:cNvPr id="3" name="文本框 2"/>
          <p:cNvSpPr txBox="1"/>
          <p:nvPr/>
        </p:nvSpPr>
        <p:spPr>
          <a:xfrm>
            <a:off x="329565" y="198755"/>
            <a:ext cx="4467860" cy="706755"/>
          </a:xfrm>
          <a:prstGeom prst="rect">
            <a:avLst/>
          </a:prstGeom>
          <a:noFill/>
        </p:spPr>
        <p:txBody>
          <a:bodyPr wrap="square" rtlCol="0">
            <a:spAutoFit/>
          </a:bodyPr>
          <a:lstStyle/>
          <a:p>
            <a:r>
              <a:rPr lang="zh-CN" sz="4000" b="1">
                <a:solidFill>
                  <a:srgbClr val="1E4D8A"/>
                </a:solidFill>
                <a:latin typeface="Arial Black" panose="020B0A04020102020204" charset="0"/>
                <a:cs typeface="Arial Black" panose="020B0A04020102020204" charset="0"/>
              </a:rPr>
              <a:t>数据集</a:t>
            </a:r>
          </a:p>
        </p:txBody>
      </p:sp>
      <p:sp>
        <p:nvSpPr>
          <p:cNvPr id="2" name="文本框 1"/>
          <p:cNvSpPr txBox="1"/>
          <p:nvPr/>
        </p:nvSpPr>
        <p:spPr>
          <a:xfrm>
            <a:off x="176530" y="1288415"/>
            <a:ext cx="4620895" cy="521970"/>
          </a:xfrm>
          <a:prstGeom prst="rect">
            <a:avLst/>
          </a:prstGeom>
          <a:noFill/>
        </p:spPr>
        <p:txBody>
          <a:bodyPr wrap="square" rtlCol="0">
            <a:spAutoFit/>
          </a:bodyPr>
          <a:lstStyle/>
          <a:p>
            <a:r>
              <a:rPr lang="zh-CN" altLang="en-US" sz="2800" b="1">
                <a:solidFill>
                  <a:srgbClr val="C00000"/>
                </a:solidFill>
              </a:rPr>
              <a:t>核心数据集</a:t>
            </a:r>
            <a:r>
              <a:rPr lang="en-US" altLang="zh-CN" sz="2800" b="1" dirty="0">
                <a:solidFill>
                  <a:srgbClr val="C00000"/>
                </a:solidFill>
              </a:rPr>
              <a:t> Core Dataset</a:t>
            </a:r>
          </a:p>
        </p:txBody>
      </p:sp>
      <p:graphicFrame>
        <p:nvGraphicFramePr>
          <p:cNvPr id="4" name="表格 3"/>
          <p:cNvGraphicFramePr/>
          <p:nvPr/>
        </p:nvGraphicFramePr>
        <p:xfrm>
          <a:off x="911225" y="2029460"/>
          <a:ext cx="9589452" cy="4152900"/>
        </p:xfrm>
        <a:graphic>
          <a:graphicData uri="http://schemas.openxmlformats.org/drawingml/2006/table">
            <a:tbl>
              <a:tblPr firstRow="1" bandRow="1">
                <a:tableStyleId>{5C22544A-7EE6-4342-B048-85BDC9FD1C3A}</a:tableStyleId>
              </a:tblPr>
              <a:tblGrid>
                <a:gridCol w="1854835">
                  <a:extLst>
                    <a:ext uri="{9D8B030D-6E8A-4147-A177-3AD203B41FA5}">
                      <a16:colId xmlns:a16="http://schemas.microsoft.com/office/drawing/2014/main" val="20000"/>
                    </a:ext>
                  </a:extLst>
                </a:gridCol>
                <a:gridCol w="2531745">
                  <a:extLst>
                    <a:ext uri="{9D8B030D-6E8A-4147-A177-3AD203B41FA5}">
                      <a16:colId xmlns:a16="http://schemas.microsoft.com/office/drawing/2014/main" val="20001"/>
                    </a:ext>
                  </a:extLst>
                </a:gridCol>
                <a:gridCol w="2736215">
                  <a:extLst>
                    <a:ext uri="{9D8B030D-6E8A-4147-A177-3AD203B41FA5}">
                      <a16:colId xmlns:a16="http://schemas.microsoft.com/office/drawing/2014/main" val="20002"/>
                    </a:ext>
                  </a:extLst>
                </a:gridCol>
                <a:gridCol w="2466657">
                  <a:extLst>
                    <a:ext uri="{9D8B030D-6E8A-4147-A177-3AD203B41FA5}">
                      <a16:colId xmlns:a16="http://schemas.microsoft.com/office/drawing/2014/main" val="20003"/>
                    </a:ext>
                  </a:extLst>
                </a:gridCol>
              </a:tblGrid>
              <a:tr h="381000">
                <a:tc>
                  <a:txBody>
                    <a:bodyPr/>
                    <a:lstStyle/>
                    <a:p>
                      <a:pPr algn="ctr">
                        <a:buNone/>
                      </a:pPr>
                      <a:r>
                        <a:rPr lang="zh-CN" altLang="en-US" b="0">
                          <a:solidFill>
                            <a:schemeClr val="tx1"/>
                          </a:solidFill>
                        </a:rPr>
                        <a:t>名称</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dirty="0">
                          <a:solidFill>
                            <a:schemeClr val="tx1"/>
                          </a:solidFill>
                        </a:rPr>
                        <a:t>Breakfast</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dirty="0">
                          <a:solidFill>
                            <a:schemeClr val="tx1"/>
                          </a:solidFill>
                        </a:rPr>
                        <a:t>50Salads</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dirty="0">
                          <a:solidFill>
                            <a:schemeClr val="tx1"/>
                          </a:solidFill>
                        </a:rPr>
                        <a:t>GTEA</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0"/>
                  </a:ext>
                </a:extLst>
              </a:tr>
              <a:tr h="1866900">
                <a:tc>
                  <a:txBody>
                    <a:bodyPr/>
                    <a:lstStyle/>
                    <a:p>
                      <a:pPr algn="ctr">
                        <a:buNone/>
                      </a:pPr>
                      <a:r>
                        <a:rPr lang="zh-CN" altLang="en-US"/>
                        <a:t>内容</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1"/>
                  </a:ext>
                </a:extLst>
              </a:tr>
              <a:tr h="381000">
                <a:tc>
                  <a:txBody>
                    <a:bodyPr/>
                    <a:lstStyle/>
                    <a:p>
                      <a:pPr algn="ctr">
                        <a:buNone/>
                      </a:pPr>
                      <a:r>
                        <a:rPr lang="zh-CN" altLang="en-US"/>
                        <a:t>时长</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dirty="0"/>
                        <a:t>77h</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dirty="0"/>
                        <a:t>5.5h</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dirty="0"/>
                        <a:t>0.4h</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2"/>
                  </a:ext>
                </a:extLst>
              </a:tr>
              <a:tr h="381000">
                <a:tc>
                  <a:txBody>
                    <a:bodyPr/>
                    <a:lstStyle/>
                    <a:p>
                      <a:pPr algn="ctr">
                        <a:buNone/>
                      </a:pPr>
                      <a:r>
                        <a:rPr lang="zh-CN" altLang="en-US"/>
                        <a:t>视频数</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dirty="0"/>
                        <a:t>1712</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dirty="0"/>
                        <a:t>50</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dirty="0"/>
                        <a:t>28</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3"/>
                  </a:ext>
                </a:extLst>
              </a:tr>
              <a:tr h="381000">
                <a:tc>
                  <a:txBody>
                    <a:bodyPr/>
                    <a:lstStyle/>
                    <a:p>
                      <a:pPr algn="ctr">
                        <a:buNone/>
                      </a:pPr>
                      <a:r>
                        <a:rPr lang="zh-CN" altLang="en-US"/>
                        <a:t>段</a:t>
                      </a:r>
                      <a:r>
                        <a:rPr lang="en-US" altLang="zh-CN" dirty="0"/>
                        <a:t>(Segments)</a:t>
                      </a:r>
                      <a:r>
                        <a:rPr lang="zh-CN" altLang="en-US"/>
                        <a:t>数</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dirty="0"/>
                        <a:t>11K</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dirty="0"/>
                        <a:t>0.9K</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dirty="0"/>
                        <a:t>0.5K</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4"/>
                  </a:ext>
                </a:extLst>
              </a:tr>
              <a:tr h="381000">
                <a:tc>
                  <a:txBody>
                    <a:bodyPr/>
                    <a:lstStyle/>
                    <a:p>
                      <a:pPr algn="ctr">
                        <a:buNone/>
                      </a:pPr>
                      <a:r>
                        <a:rPr lang="zh-CN" altLang="en-US"/>
                        <a:t>活动</a:t>
                      </a:r>
                      <a:r>
                        <a:rPr lang="en-US" altLang="zh-CN" dirty="0"/>
                        <a:t>(Activity)</a:t>
                      </a:r>
                      <a:r>
                        <a:rPr lang="zh-CN" altLang="en-US"/>
                        <a:t>数</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dirty="0"/>
                        <a:t>10</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dirty="0"/>
                        <a:t>1</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dirty="0"/>
                        <a:t>7</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5"/>
                  </a:ext>
                </a:extLst>
              </a:tr>
              <a:tr h="381000">
                <a:tc>
                  <a:txBody>
                    <a:bodyPr/>
                    <a:lstStyle/>
                    <a:p>
                      <a:pPr algn="ctr">
                        <a:buNone/>
                      </a:pPr>
                      <a:r>
                        <a:rPr lang="zh-CN" altLang="en-US"/>
                        <a:t>动作</a:t>
                      </a:r>
                      <a:r>
                        <a:rPr lang="en-US" altLang="zh-CN" dirty="0"/>
                        <a:t>(Action)</a:t>
                      </a:r>
                      <a:r>
                        <a:rPr lang="zh-CN" altLang="en-US"/>
                        <a:t>数</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dirty="0"/>
                        <a:t>48</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dirty="0"/>
                        <a:t>17</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dirty="0"/>
                        <a:t>71</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6"/>
                  </a:ext>
                </a:extLst>
              </a:tr>
            </a:tbl>
          </a:graphicData>
        </a:graphic>
      </p:graphicFrame>
      <p:pic>
        <p:nvPicPr>
          <p:cNvPr id="9" name="图片 8"/>
          <p:cNvPicPr>
            <a:picLocks noChangeAspect="1"/>
          </p:cNvPicPr>
          <p:nvPr/>
        </p:nvPicPr>
        <p:blipFill>
          <a:blip r:embed="rId2"/>
          <a:stretch>
            <a:fillRect/>
          </a:stretch>
        </p:blipFill>
        <p:spPr>
          <a:xfrm>
            <a:off x="2786380" y="2445385"/>
            <a:ext cx="2425700" cy="1755775"/>
          </a:xfrm>
          <a:prstGeom prst="rect">
            <a:avLst/>
          </a:prstGeom>
        </p:spPr>
      </p:pic>
      <p:pic>
        <p:nvPicPr>
          <p:cNvPr id="10" name="图片 9"/>
          <p:cNvPicPr>
            <a:picLocks noChangeAspect="1"/>
          </p:cNvPicPr>
          <p:nvPr/>
        </p:nvPicPr>
        <p:blipFill>
          <a:blip r:embed="rId3"/>
          <a:stretch>
            <a:fillRect/>
          </a:stretch>
        </p:blipFill>
        <p:spPr>
          <a:xfrm>
            <a:off x="5334635" y="2444750"/>
            <a:ext cx="2668270" cy="1756410"/>
          </a:xfrm>
          <a:prstGeom prst="rect">
            <a:avLst/>
          </a:prstGeom>
        </p:spPr>
      </p:pic>
      <p:pic>
        <p:nvPicPr>
          <p:cNvPr id="11" name="图片 10"/>
          <p:cNvPicPr>
            <a:picLocks noChangeAspect="1"/>
          </p:cNvPicPr>
          <p:nvPr/>
        </p:nvPicPr>
        <p:blipFill>
          <a:blip r:embed="rId4"/>
          <a:stretch>
            <a:fillRect/>
          </a:stretch>
        </p:blipFill>
        <p:spPr>
          <a:xfrm>
            <a:off x="8059420" y="2444750"/>
            <a:ext cx="2372995" cy="1756410"/>
          </a:xfrm>
          <a:prstGeom prst="rect">
            <a:avLst/>
          </a:prstGeom>
        </p:spPr>
      </p:pic>
      <p:grpSp>
        <p:nvGrpSpPr>
          <p:cNvPr id="6" name="组合 5">
            <a:extLst>
              <a:ext uri="{FF2B5EF4-FFF2-40B4-BE49-F238E27FC236}">
                <a16:creationId xmlns:a16="http://schemas.microsoft.com/office/drawing/2014/main" id="{EC028235-6372-3F07-1C85-914ECE535F05}"/>
              </a:ext>
            </a:extLst>
          </p:cNvPr>
          <p:cNvGrpSpPr/>
          <p:nvPr/>
        </p:nvGrpSpPr>
        <p:grpSpPr>
          <a:xfrm>
            <a:off x="9114765" y="178933"/>
            <a:ext cx="2879308" cy="743473"/>
            <a:chOff x="825667" y="458497"/>
            <a:chExt cx="4856203" cy="1253932"/>
          </a:xfrm>
        </p:grpSpPr>
        <p:pic>
          <p:nvPicPr>
            <p:cNvPr id="7" name="图片 6">
              <a:extLst>
                <a:ext uri="{FF2B5EF4-FFF2-40B4-BE49-F238E27FC236}">
                  <a16:creationId xmlns:a16="http://schemas.microsoft.com/office/drawing/2014/main" id="{64853CE0-4F26-4290-C87E-7DF1FE3FAB6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8" name="图片 7">
              <a:extLst>
                <a:ext uri="{FF2B5EF4-FFF2-40B4-BE49-F238E27FC236}">
                  <a16:creationId xmlns:a16="http://schemas.microsoft.com/office/drawing/2014/main" id="{038534DB-5DA6-7555-4B15-970D35D5AEC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12" name="矩形 11">
              <a:extLst>
                <a:ext uri="{FF2B5EF4-FFF2-40B4-BE49-F238E27FC236}">
                  <a16:creationId xmlns:a16="http://schemas.microsoft.com/office/drawing/2014/main" id="{297A6CD5-DA15-1314-F3FF-145C09F54739}"/>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6487410"/>
            <a:ext cx="12192000" cy="383111"/>
          </a:xfrm>
          <a:prstGeom prst="rect">
            <a:avLst/>
          </a:prstGeom>
          <a:solidFill>
            <a:srgbClr val="1E4D8A">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44450" y="1048385"/>
            <a:ext cx="12236450" cy="0"/>
          </a:xfrm>
          <a:prstGeom prst="line">
            <a:avLst/>
          </a:prstGeom>
          <a:ln w="28575" cmpd="sng">
            <a:solidFill>
              <a:srgbClr val="1E4D8A"/>
            </a:solidFill>
            <a:prstDash val="solid"/>
          </a:ln>
        </p:spPr>
        <p:style>
          <a:lnRef idx="2">
            <a:schemeClr val="accent1"/>
          </a:lnRef>
          <a:fillRef idx="0">
            <a:srgbClr val="FFFFFF"/>
          </a:fillRef>
          <a:effectRef idx="0">
            <a:srgbClr val="FFFFFF"/>
          </a:effectRef>
          <a:fontRef idx="minor">
            <a:schemeClr val="tx1"/>
          </a:fontRef>
        </p:style>
      </p:cxnSp>
      <p:sp>
        <p:nvSpPr>
          <p:cNvPr id="3" name="文本框 2"/>
          <p:cNvSpPr txBox="1"/>
          <p:nvPr/>
        </p:nvSpPr>
        <p:spPr>
          <a:xfrm>
            <a:off x="329565" y="198755"/>
            <a:ext cx="4467860" cy="706755"/>
          </a:xfrm>
          <a:prstGeom prst="rect">
            <a:avLst/>
          </a:prstGeom>
          <a:noFill/>
        </p:spPr>
        <p:txBody>
          <a:bodyPr wrap="square" rtlCol="0">
            <a:spAutoFit/>
          </a:bodyPr>
          <a:lstStyle/>
          <a:p>
            <a:r>
              <a:rPr lang="zh-CN" altLang="en-US" sz="4000" b="1">
                <a:solidFill>
                  <a:srgbClr val="1E4D8A"/>
                </a:solidFill>
                <a:latin typeface="Arial Black" panose="020B0A04020102020204" charset="0"/>
                <a:cs typeface="Arial Black" panose="020B0A04020102020204" charset="0"/>
              </a:rPr>
              <a:t>数据集</a:t>
            </a:r>
          </a:p>
        </p:txBody>
      </p:sp>
      <p:sp>
        <p:nvSpPr>
          <p:cNvPr id="2" name="文本框 1"/>
          <p:cNvSpPr txBox="1"/>
          <p:nvPr/>
        </p:nvSpPr>
        <p:spPr>
          <a:xfrm>
            <a:off x="206375" y="1241425"/>
            <a:ext cx="6431915" cy="521970"/>
          </a:xfrm>
          <a:prstGeom prst="rect">
            <a:avLst/>
          </a:prstGeom>
          <a:noFill/>
        </p:spPr>
        <p:txBody>
          <a:bodyPr wrap="square" rtlCol="0">
            <a:spAutoFit/>
          </a:bodyPr>
          <a:lstStyle/>
          <a:p>
            <a:r>
              <a:rPr lang="zh-CN" altLang="en-US" sz="2800" b="1">
                <a:solidFill>
                  <a:srgbClr val="C00000"/>
                </a:solidFill>
              </a:rPr>
              <a:t>时间动态（</a:t>
            </a:r>
            <a:r>
              <a:rPr lang="en-US" altLang="zh-CN" sz="2800" b="1" dirty="0">
                <a:solidFill>
                  <a:srgbClr val="C00000"/>
                </a:solidFill>
              </a:rPr>
              <a:t>Temporal Dynamics</a:t>
            </a:r>
            <a:r>
              <a:rPr lang="zh-CN" altLang="en-US" sz="2800" b="1">
                <a:solidFill>
                  <a:srgbClr val="C00000"/>
                </a:solidFill>
              </a:rPr>
              <a:t>）指标</a:t>
            </a:r>
          </a:p>
        </p:txBody>
      </p:sp>
      <p:sp>
        <p:nvSpPr>
          <p:cNvPr id="4" name="文本框 3"/>
          <p:cNvSpPr txBox="1"/>
          <p:nvPr/>
        </p:nvSpPr>
        <p:spPr>
          <a:xfrm>
            <a:off x="329565" y="1868805"/>
            <a:ext cx="4064000" cy="398780"/>
          </a:xfrm>
          <a:prstGeom prst="rect">
            <a:avLst/>
          </a:prstGeom>
          <a:noFill/>
        </p:spPr>
        <p:txBody>
          <a:bodyPr wrap="square" rtlCol="0">
            <a:spAutoFit/>
          </a:bodyPr>
          <a:lstStyle/>
          <a:p>
            <a:r>
              <a:rPr lang="zh-CN" altLang="en-US" sz="2000" b="1">
                <a:solidFill>
                  <a:srgbClr val="C00000"/>
                </a:solidFill>
              </a:rPr>
              <a:t>重复分数（</a:t>
            </a:r>
            <a:r>
              <a:rPr lang="en-US" altLang="zh-CN" sz="2000" b="1" dirty="0">
                <a:solidFill>
                  <a:srgbClr val="C00000"/>
                </a:solidFill>
              </a:rPr>
              <a:t>repetition score</a:t>
            </a:r>
            <a:r>
              <a:rPr lang="zh-CN" altLang="en-US" sz="2000" b="1">
                <a:solidFill>
                  <a:srgbClr val="C00000"/>
                </a:solidFill>
              </a:rPr>
              <a:t>）</a:t>
            </a:r>
          </a:p>
        </p:txBody>
      </p:sp>
      <p:graphicFrame>
        <p:nvGraphicFramePr>
          <p:cNvPr id="7" name="对象 -2147482617"/>
          <p:cNvGraphicFramePr>
            <a:graphicFrameLocks noChangeAspect="1"/>
          </p:cNvGraphicFramePr>
          <p:nvPr/>
        </p:nvGraphicFramePr>
        <p:xfrm>
          <a:off x="958850" y="2362200"/>
          <a:ext cx="1614805" cy="997585"/>
        </p:xfrm>
        <a:graphic>
          <a:graphicData uri="http://schemas.openxmlformats.org/presentationml/2006/ole">
            <mc:AlternateContent xmlns:mc="http://schemas.openxmlformats.org/markup-compatibility/2006">
              <mc:Choice xmlns:v="urn:schemas-microsoft-com:vml" Requires="v">
                <p:oleObj r:id="rId2" imgW="676910" imgH="415290" progId="Equation.AxMath">
                  <p:embed/>
                </p:oleObj>
              </mc:Choice>
              <mc:Fallback>
                <p:oleObj r:id="rId2" imgW="676910" imgH="415290" progId="Equation.AxMath">
                  <p:embed/>
                  <p:pic>
                    <p:nvPicPr>
                      <p:cNvPr id="0" name="对象 -2147482617"/>
                      <p:cNvPicPr/>
                      <p:nvPr/>
                    </p:nvPicPr>
                    <p:blipFill>
                      <a:blip r:embed="rId3"/>
                      <a:stretch>
                        <a:fillRect/>
                      </a:stretch>
                    </p:blipFill>
                    <p:spPr>
                      <a:xfrm>
                        <a:off x="958850" y="2362200"/>
                        <a:ext cx="1614805" cy="997585"/>
                      </a:xfrm>
                      <a:prstGeom prst="rect">
                        <a:avLst/>
                      </a:prstGeom>
                      <a:noFill/>
                      <a:ln w="38100">
                        <a:noFill/>
                        <a:miter/>
                      </a:ln>
                    </p:spPr>
                  </p:pic>
                </p:oleObj>
              </mc:Fallback>
            </mc:AlternateContent>
          </a:graphicData>
        </a:graphic>
      </p:graphicFrame>
      <p:pic>
        <p:nvPicPr>
          <p:cNvPr id="15" name="图片 15"/>
          <p:cNvPicPr>
            <a:picLocks noChangeAspect="1"/>
          </p:cNvPicPr>
          <p:nvPr/>
        </p:nvPicPr>
        <p:blipFill>
          <a:blip r:embed="rId4"/>
          <a:srcRect r="56878"/>
          <a:stretch>
            <a:fillRect/>
          </a:stretch>
        </p:blipFill>
        <p:spPr>
          <a:xfrm>
            <a:off x="3950335" y="2079625"/>
            <a:ext cx="4076065" cy="1862455"/>
          </a:xfrm>
          <a:prstGeom prst="rect">
            <a:avLst/>
          </a:prstGeom>
        </p:spPr>
      </p:pic>
      <p:sp>
        <p:nvSpPr>
          <p:cNvPr id="6" name="文本框 5"/>
          <p:cNvSpPr txBox="1"/>
          <p:nvPr/>
        </p:nvSpPr>
        <p:spPr>
          <a:xfrm>
            <a:off x="329565" y="3831590"/>
            <a:ext cx="4779645" cy="398780"/>
          </a:xfrm>
          <a:prstGeom prst="rect">
            <a:avLst/>
          </a:prstGeom>
          <a:noFill/>
        </p:spPr>
        <p:txBody>
          <a:bodyPr wrap="square" rtlCol="0">
            <a:spAutoFit/>
          </a:bodyPr>
          <a:lstStyle/>
          <a:p>
            <a:r>
              <a:rPr lang="zh-CN" altLang="en-US" sz="2000" b="1">
                <a:solidFill>
                  <a:srgbClr val="C00000"/>
                </a:solidFill>
              </a:rPr>
              <a:t>顺序变化分数（</a:t>
            </a:r>
            <a:r>
              <a:rPr lang="en-US" altLang="zh-CN" sz="2000" b="1" dirty="0">
                <a:solidFill>
                  <a:srgbClr val="C00000"/>
                </a:solidFill>
              </a:rPr>
              <a:t>repetition score</a:t>
            </a:r>
            <a:r>
              <a:rPr lang="zh-CN" altLang="en-US" sz="2000" b="1">
                <a:solidFill>
                  <a:srgbClr val="C00000"/>
                </a:solidFill>
              </a:rPr>
              <a:t>）</a:t>
            </a:r>
          </a:p>
        </p:txBody>
      </p:sp>
      <p:graphicFrame>
        <p:nvGraphicFramePr>
          <p:cNvPr id="10" name="对象 -2147482612"/>
          <p:cNvGraphicFramePr>
            <a:graphicFrameLocks noChangeAspect="1"/>
          </p:cNvGraphicFramePr>
          <p:nvPr/>
        </p:nvGraphicFramePr>
        <p:xfrm>
          <a:off x="655955" y="4439285"/>
          <a:ext cx="2767965" cy="891540"/>
        </p:xfrm>
        <a:graphic>
          <a:graphicData uri="http://schemas.openxmlformats.org/presentationml/2006/ole">
            <mc:AlternateContent xmlns:mc="http://schemas.openxmlformats.org/markup-compatibility/2006">
              <mc:Choice xmlns:v="urn:schemas-microsoft-com:vml" Requires="v">
                <p:oleObj r:id="rId5" imgW="1348105" imgH="433705" progId="Equation.AxMath">
                  <p:embed/>
                </p:oleObj>
              </mc:Choice>
              <mc:Fallback>
                <p:oleObj r:id="rId5" imgW="1348105" imgH="433705" progId="Equation.AxMath">
                  <p:embed/>
                  <p:pic>
                    <p:nvPicPr>
                      <p:cNvPr id="0" name="对象 -2147482612"/>
                      <p:cNvPicPr/>
                      <p:nvPr/>
                    </p:nvPicPr>
                    <p:blipFill>
                      <a:blip r:embed="rId6"/>
                      <a:stretch>
                        <a:fillRect/>
                      </a:stretch>
                    </p:blipFill>
                    <p:spPr>
                      <a:xfrm>
                        <a:off x="655955" y="4439285"/>
                        <a:ext cx="2767965" cy="891540"/>
                      </a:xfrm>
                      <a:prstGeom prst="rect">
                        <a:avLst/>
                      </a:prstGeom>
                      <a:noFill/>
                      <a:ln w="38100">
                        <a:noFill/>
                        <a:miter/>
                      </a:ln>
                    </p:spPr>
                  </p:pic>
                </p:oleObj>
              </mc:Fallback>
            </mc:AlternateContent>
          </a:graphicData>
        </a:graphic>
      </p:graphicFrame>
      <p:pic>
        <p:nvPicPr>
          <p:cNvPr id="17" name="图片 17"/>
          <p:cNvPicPr>
            <a:picLocks noChangeAspect="1"/>
          </p:cNvPicPr>
          <p:nvPr/>
        </p:nvPicPr>
        <p:blipFill>
          <a:blip r:embed="rId7"/>
          <a:stretch>
            <a:fillRect/>
          </a:stretch>
        </p:blipFill>
        <p:spPr>
          <a:xfrm>
            <a:off x="4393565" y="3942080"/>
            <a:ext cx="6523990" cy="2151380"/>
          </a:xfrm>
          <a:prstGeom prst="rect">
            <a:avLst/>
          </a:prstGeom>
        </p:spPr>
      </p:pic>
      <p:pic>
        <p:nvPicPr>
          <p:cNvPr id="9" name="图片 15"/>
          <p:cNvPicPr>
            <a:picLocks noChangeAspect="1"/>
          </p:cNvPicPr>
          <p:nvPr/>
        </p:nvPicPr>
        <p:blipFill>
          <a:blip r:embed="rId4"/>
          <a:srcRect l="57622"/>
          <a:stretch>
            <a:fillRect/>
          </a:stretch>
        </p:blipFill>
        <p:spPr>
          <a:xfrm>
            <a:off x="8026400" y="2079625"/>
            <a:ext cx="3947795" cy="1835150"/>
          </a:xfrm>
          <a:prstGeom prst="rect">
            <a:avLst/>
          </a:prstGeom>
        </p:spPr>
      </p:pic>
      <p:sp>
        <p:nvSpPr>
          <p:cNvPr id="11" name="文本框 10"/>
          <p:cNvSpPr txBox="1"/>
          <p:nvPr/>
        </p:nvSpPr>
        <p:spPr>
          <a:xfrm>
            <a:off x="958850" y="6237605"/>
            <a:ext cx="10659110" cy="398780"/>
          </a:xfrm>
          <a:prstGeom prst="rect">
            <a:avLst/>
          </a:prstGeom>
          <a:noFill/>
        </p:spPr>
        <p:txBody>
          <a:bodyPr wrap="square" rtlCol="0">
            <a:spAutoFit/>
          </a:bodyPr>
          <a:lstStyle/>
          <a:p>
            <a:pPr algn="ctr"/>
            <a:r>
              <a:rPr lang="zh-CN" altLang="en-US" sz="2000" b="1">
                <a:solidFill>
                  <a:srgbClr val="1E4D8A"/>
                </a:solidFill>
              </a:rPr>
              <a:t>重复分数越大，序列内重复程度越大</a:t>
            </a:r>
            <a:r>
              <a:rPr lang="en-US" altLang="zh-CN" sz="2000" b="1" dirty="0">
                <a:solidFill>
                  <a:srgbClr val="1E4D8A"/>
                </a:solidFill>
              </a:rPr>
              <a:t>       </a:t>
            </a:r>
            <a:r>
              <a:rPr lang="zh-CN" altLang="en-US" sz="2000" b="1">
                <a:solidFill>
                  <a:srgbClr val="1E4D8A"/>
                </a:solidFill>
              </a:rPr>
              <a:t>顺序变化分数越大，两个序列之间顺序越接近</a:t>
            </a:r>
          </a:p>
        </p:txBody>
      </p:sp>
      <p:grpSp>
        <p:nvGrpSpPr>
          <p:cNvPr id="8" name="组合 7">
            <a:extLst>
              <a:ext uri="{FF2B5EF4-FFF2-40B4-BE49-F238E27FC236}">
                <a16:creationId xmlns:a16="http://schemas.microsoft.com/office/drawing/2014/main" id="{31B94D03-955F-408B-7936-993AF9D94AFA}"/>
              </a:ext>
            </a:extLst>
          </p:cNvPr>
          <p:cNvGrpSpPr/>
          <p:nvPr/>
        </p:nvGrpSpPr>
        <p:grpSpPr>
          <a:xfrm>
            <a:off x="9114765" y="178933"/>
            <a:ext cx="2879308" cy="743473"/>
            <a:chOff x="825667" y="458497"/>
            <a:chExt cx="4856203" cy="1253932"/>
          </a:xfrm>
        </p:grpSpPr>
        <p:pic>
          <p:nvPicPr>
            <p:cNvPr id="12" name="图片 11">
              <a:extLst>
                <a:ext uri="{FF2B5EF4-FFF2-40B4-BE49-F238E27FC236}">
                  <a16:creationId xmlns:a16="http://schemas.microsoft.com/office/drawing/2014/main" id="{E7D5F490-1CED-B6AE-829B-7C826D4D7F86}"/>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13" name="图片 12">
              <a:extLst>
                <a:ext uri="{FF2B5EF4-FFF2-40B4-BE49-F238E27FC236}">
                  <a16:creationId xmlns:a16="http://schemas.microsoft.com/office/drawing/2014/main" id="{D4026B06-B23E-8548-F30D-302B406407CF}"/>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14" name="矩形 13">
              <a:extLst>
                <a:ext uri="{FF2B5EF4-FFF2-40B4-BE49-F238E27FC236}">
                  <a16:creationId xmlns:a16="http://schemas.microsoft.com/office/drawing/2014/main" id="{D39B8395-3585-5867-F124-AC4BC807C8C8}"/>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44450" y="1048385"/>
            <a:ext cx="12236450" cy="0"/>
          </a:xfrm>
          <a:prstGeom prst="line">
            <a:avLst/>
          </a:prstGeom>
          <a:ln w="28575" cmpd="sng">
            <a:solidFill>
              <a:srgbClr val="1E4D8A"/>
            </a:solidFill>
            <a:prstDash val="solid"/>
          </a:ln>
        </p:spPr>
        <p:style>
          <a:lnRef idx="2">
            <a:schemeClr val="accent1"/>
          </a:lnRef>
          <a:fillRef idx="0">
            <a:srgbClr val="FFFFFF"/>
          </a:fillRef>
          <a:effectRef idx="0">
            <a:srgbClr val="FFFFFF"/>
          </a:effectRef>
          <a:fontRef idx="minor">
            <a:schemeClr val="tx1"/>
          </a:fontRef>
        </p:style>
      </p:cxnSp>
      <p:sp>
        <p:nvSpPr>
          <p:cNvPr id="3" name="文本框 2"/>
          <p:cNvSpPr txBox="1"/>
          <p:nvPr/>
        </p:nvSpPr>
        <p:spPr>
          <a:xfrm>
            <a:off x="329565" y="198755"/>
            <a:ext cx="4467860" cy="706755"/>
          </a:xfrm>
          <a:prstGeom prst="rect">
            <a:avLst/>
          </a:prstGeom>
          <a:noFill/>
        </p:spPr>
        <p:txBody>
          <a:bodyPr wrap="square" rtlCol="0">
            <a:spAutoFit/>
          </a:bodyPr>
          <a:lstStyle/>
          <a:p>
            <a:r>
              <a:rPr lang="zh-CN" sz="4000" b="1">
                <a:solidFill>
                  <a:srgbClr val="1E4D8A"/>
                </a:solidFill>
                <a:latin typeface="Arial Black" panose="020B0A04020102020204" charset="0"/>
                <a:cs typeface="Arial Black" panose="020B0A04020102020204" charset="0"/>
              </a:rPr>
              <a:t>评价指标</a:t>
            </a:r>
          </a:p>
        </p:txBody>
      </p:sp>
      <p:sp>
        <p:nvSpPr>
          <p:cNvPr id="4" name="文本框 3"/>
          <p:cNvSpPr txBox="1"/>
          <p:nvPr>
            <p:custDataLst>
              <p:tags r:id="rId1"/>
            </p:custDataLst>
          </p:nvPr>
        </p:nvSpPr>
        <p:spPr>
          <a:xfrm>
            <a:off x="329565" y="1139190"/>
            <a:ext cx="4064000" cy="398780"/>
          </a:xfrm>
          <a:prstGeom prst="rect">
            <a:avLst/>
          </a:prstGeom>
          <a:noFill/>
        </p:spPr>
        <p:txBody>
          <a:bodyPr wrap="square" rtlCol="0">
            <a:spAutoFit/>
          </a:bodyPr>
          <a:lstStyle/>
          <a:p>
            <a:r>
              <a:rPr lang="zh-CN" altLang="en-US" sz="2000" b="1">
                <a:solidFill>
                  <a:srgbClr val="C00000"/>
                </a:solidFill>
              </a:rPr>
              <a:t>基于帧的度量</a:t>
            </a:r>
          </a:p>
        </p:txBody>
      </p:sp>
      <p:sp>
        <p:nvSpPr>
          <p:cNvPr id="2" name="文本框 1"/>
          <p:cNvSpPr txBox="1"/>
          <p:nvPr>
            <p:custDataLst>
              <p:tags r:id="rId2"/>
            </p:custDataLst>
          </p:nvPr>
        </p:nvSpPr>
        <p:spPr>
          <a:xfrm>
            <a:off x="329565" y="1537970"/>
            <a:ext cx="5766435" cy="368300"/>
          </a:xfrm>
          <a:prstGeom prst="rect">
            <a:avLst/>
          </a:prstGeom>
          <a:noFill/>
        </p:spPr>
        <p:txBody>
          <a:bodyPr wrap="square" rtlCol="0">
            <a:spAutoFit/>
          </a:bodyPr>
          <a:lstStyle/>
          <a:p>
            <a:r>
              <a:rPr lang="zh-CN" altLang="en-US" b="1">
                <a:solidFill>
                  <a:srgbClr val="1E4D8A"/>
                </a:solidFill>
              </a:rPr>
              <a:t>帧平均准确率（</a:t>
            </a:r>
            <a:r>
              <a:rPr lang="en-US" altLang="zh-CN" b="1">
                <a:solidFill>
                  <a:srgbClr val="1E4D8A"/>
                </a:solidFill>
              </a:rPr>
              <a:t>MOF</a:t>
            </a:r>
            <a:r>
              <a:rPr lang="zh-CN" altLang="en-US" b="1">
                <a:solidFill>
                  <a:srgbClr val="1E4D8A"/>
                </a:solidFill>
              </a:rPr>
              <a:t>）：</a:t>
            </a:r>
            <a:r>
              <a:rPr lang="zh-CN" altLang="en-US"/>
              <a:t>模型正确预测帧的比例</a:t>
            </a:r>
          </a:p>
        </p:txBody>
      </p:sp>
      <p:graphicFrame>
        <p:nvGraphicFramePr>
          <p:cNvPr id="6" name="对象 -2147482609"/>
          <p:cNvGraphicFramePr>
            <a:graphicFrameLocks noChangeAspect="1"/>
          </p:cNvGraphicFramePr>
          <p:nvPr/>
        </p:nvGraphicFramePr>
        <p:xfrm>
          <a:off x="6558280" y="2375535"/>
          <a:ext cx="3583305" cy="794385"/>
        </p:xfrm>
        <a:graphic>
          <a:graphicData uri="http://schemas.openxmlformats.org/presentationml/2006/ole">
            <mc:AlternateContent xmlns:mc="http://schemas.openxmlformats.org/markup-compatibility/2006">
              <mc:Choice xmlns:v="urn:schemas-microsoft-com:vml" Requires="v">
                <p:oleObj r:id="rId7" imgW="1898015" imgH="415925" progId="Equation.AxMath">
                  <p:embed/>
                </p:oleObj>
              </mc:Choice>
              <mc:Fallback>
                <p:oleObj r:id="rId7" imgW="1898015" imgH="415925" progId="Equation.AxMath">
                  <p:embed/>
                  <p:pic>
                    <p:nvPicPr>
                      <p:cNvPr id="0" name="图片 3075"/>
                      <p:cNvPicPr/>
                      <p:nvPr/>
                    </p:nvPicPr>
                    <p:blipFill>
                      <a:blip r:embed="rId8"/>
                      <a:stretch>
                        <a:fillRect/>
                      </a:stretch>
                    </p:blipFill>
                    <p:spPr>
                      <a:xfrm>
                        <a:off x="6558280" y="2375535"/>
                        <a:ext cx="3583305" cy="794385"/>
                      </a:xfrm>
                      <a:prstGeom prst="rect">
                        <a:avLst/>
                      </a:prstGeom>
                      <a:noFill/>
                      <a:ln w="38100">
                        <a:noFill/>
                        <a:miter/>
                      </a:ln>
                    </p:spPr>
                  </p:pic>
                </p:oleObj>
              </mc:Fallback>
            </mc:AlternateContent>
          </a:graphicData>
        </a:graphic>
      </p:graphicFrame>
      <p:sp>
        <p:nvSpPr>
          <p:cNvPr id="7" name="文本框 6"/>
          <p:cNvSpPr txBox="1"/>
          <p:nvPr>
            <p:custDataLst>
              <p:tags r:id="rId3"/>
            </p:custDataLst>
          </p:nvPr>
        </p:nvSpPr>
        <p:spPr>
          <a:xfrm>
            <a:off x="329565" y="3819525"/>
            <a:ext cx="4064000" cy="398780"/>
          </a:xfrm>
          <a:prstGeom prst="rect">
            <a:avLst/>
          </a:prstGeom>
          <a:noFill/>
        </p:spPr>
        <p:txBody>
          <a:bodyPr wrap="square" rtlCol="0">
            <a:spAutoFit/>
          </a:bodyPr>
          <a:lstStyle/>
          <a:p>
            <a:r>
              <a:rPr lang="zh-CN" altLang="en-US" sz="2000" b="1">
                <a:solidFill>
                  <a:srgbClr val="C00000"/>
                </a:solidFill>
              </a:rPr>
              <a:t>基于段的度量</a:t>
            </a:r>
          </a:p>
        </p:txBody>
      </p:sp>
      <p:sp>
        <p:nvSpPr>
          <p:cNvPr id="8" name="文本框 7"/>
          <p:cNvSpPr txBox="1"/>
          <p:nvPr>
            <p:custDataLst>
              <p:tags r:id="rId4"/>
            </p:custDataLst>
          </p:nvPr>
        </p:nvSpPr>
        <p:spPr>
          <a:xfrm>
            <a:off x="329565" y="4218305"/>
            <a:ext cx="5765165" cy="1198880"/>
          </a:xfrm>
          <a:prstGeom prst="rect">
            <a:avLst/>
          </a:prstGeom>
          <a:noFill/>
        </p:spPr>
        <p:txBody>
          <a:bodyPr wrap="square" rtlCol="0">
            <a:spAutoFit/>
          </a:bodyPr>
          <a:lstStyle/>
          <a:p>
            <a:r>
              <a:rPr lang="zh-CN" altLang="en-US" b="1" dirty="0">
                <a:solidFill>
                  <a:srgbClr val="1E4D8A"/>
                </a:solidFill>
              </a:rPr>
              <a:t>编辑分数（</a:t>
            </a:r>
            <a:r>
              <a:rPr lang="en-US" altLang="zh-CN" b="1" dirty="0">
                <a:solidFill>
                  <a:srgbClr val="1E4D8A"/>
                </a:solidFill>
              </a:rPr>
              <a:t>Edit Score</a:t>
            </a:r>
            <a:r>
              <a:rPr lang="zh-CN" altLang="en-US" b="1" dirty="0">
                <a:solidFill>
                  <a:srgbClr val="1E4D8A"/>
                </a:solidFill>
              </a:rPr>
              <a:t>）：</a:t>
            </a:r>
            <a:r>
              <a:rPr lang="zh-CN" altLang="en-US" dirty="0"/>
              <a:t>两个片段的相似性</a:t>
            </a:r>
            <a:r>
              <a:rPr lang="en-US" altLang="zh-CN" dirty="0"/>
              <a:t>——</a:t>
            </a:r>
            <a:r>
              <a:rPr lang="zh-CN" altLang="en-US" dirty="0">
                <a:sym typeface="+mn-ea"/>
              </a:rPr>
              <a:t>一个序列转换为另一个所需的最小插入、删除和替换操作的数量</a:t>
            </a:r>
            <a:endParaRPr lang="zh-CN" altLang="en-US" dirty="0"/>
          </a:p>
          <a:p>
            <a:endParaRPr lang="zh-CN" altLang="en-US" dirty="0"/>
          </a:p>
        </p:txBody>
      </p:sp>
      <p:sp>
        <p:nvSpPr>
          <p:cNvPr id="11" name="文本框 10"/>
          <p:cNvSpPr txBox="1"/>
          <p:nvPr>
            <p:custDataLst>
              <p:tags r:id="rId5"/>
            </p:custDataLst>
          </p:nvPr>
        </p:nvSpPr>
        <p:spPr>
          <a:xfrm>
            <a:off x="6558280" y="4218305"/>
            <a:ext cx="5766435" cy="368300"/>
          </a:xfrm>
          <a:prstGeom prst="rect">
            <a:avLst/>
          </a:prstGeom>
          <a:noFill/>
        </p:spPr>
        <p:txBody>
          <a:bodyPr wrap="square" rtlCol="0">
            <a:spAutoFit/>
          </a:bodyPr>
          <a:lstStyle/>
          <a:p>
            <a:r>
              <a:rPr lang="en-US" altLang="zh-CN" b="1">
                <a:solidFill>
                  <a:srgbClr val="1E4D8A"/>
                </a:solidFill>
              </a:rPr>
              <a:t>F1</a:t>
            </a:r>
            <a:r>
              <a:rPr lang="zh-CN" altLang="en-US" b="1">
                <a:solidFill>
                  <a:srgbClr val="1E4D8A"/>
                </a:solidFill>
              </a:rPr>
              <a:t>分数：</a:t>
            </a:r>
            <a:r>
              <a:rPr lang="zh-CN" altLang="en-US"/>
              <a:t>每个片段与相应真实动作的交集比</a:t>
            </a:r>
          </a:p>
        </p:txBody>
      </p:sp>
      <p:pic>
        <p:nvPicPr>
          <p:cNvPr id="13" name="图片 12"/>
          <p:cNvPicPr>
            <a:picLocks noChangeAspect="1"/>
          </p:cNvPicPr>
          <p:nvPr/>
        </p:nvPicPr>
        <p:blipFill>
          <a:blip r:embed="rId9"/>
          <a:stretch>
            <a:fillRect/>
          </a:stretch>
        </p:blipFill>
        <p:spPr>
          <a:xfrm>
            <a:off x="389890" y="1906270"/>
            <a:ext cx="5532755" cy="1732280"/>
          </a:xfrm>
          <a:prstGeom prst="rect">
            <a:avLst/>
          </a:prstGeom>
        </p:spPr>
      </p:pic>
      <p:pic>
        <p:nvPicPr>
          <p:cNvPr id="14" name="图片 13"/>
          <p:cNvPicPr>
            <a:picLocks noChangeAspect="1"/>
          </p:cNvPicPr>
          <p:nvPr/>
        </p:nvPicPr>
        <p:blipFill>
          <a:blip r:embed="rId10"/>
          <a:stretch>
            <a:fillRect/>
          </a:stretch>
        </p:blipFill>
        <p:spPr>
          <a:xfrm>
            <a:off x="389890" y="5193030"/>
            <a:ext cx="5403850" cy="1607820"/>
          </a:xfrm>
          <a:prstGeom prst="rect">
            <a:avLst/>
          </a:prstGeom>
        </p:spPr>
      </p:pic>
      <p:graphicFrame>
        <p:nvGraphicFramePr>
          <p:cNvPr id="9" name="对象 -2147482604"/>
          <p:cNvGraphicFramePr>
            <a:graphicFrameLocks noChangeAspect="1"/>
          </p:cNvGraphicFramePr>
          <p:nvPr/>
        </p:nvGraphicFramePr>
        <p:xfrm>
          <a:off x="2476500" y="4909820"/>
          <a:ext cx="2860040" cy="507365"/>
        </p:xfrm>
        <a:graphic>
          <a:graphicData uri="http://schemas.openxmlformats.org/presentationml/2006/ole">
            <mc:AlternateContent xmlns:mc="http://schemas.openxmlformats.org/markup-compatibility/2006">
              <mc:Choice xmlns:v="urn:schemas-microsoft-com:vml" Requires="v">
                <p:oleObj r:id="rId11" imgW="2621915" imgH="461010" progId="Equation.AxMath">
                  <p:embed/>
                </p:oleObj>
              </mc:Choice>
              <mc:Fallback>
                <p:oleObj r:id="rId11" imgW="2621915" imgH="461010" progId="Equation.AxMath">
                  <p:embed/>
                  <p:pic>
                    <p:nvPicPr>
                      <p:cNvPr id="0" name="图片 9"/>
                      <p:cNvPicPr/>
                      <p:nvPr/>
                    </p:nvPicPr>
                    <p:blipFill>
                      <a:blip r:embed="rId12"/>
                      <a:stretch>
                        <a:fillRect/>
                      </a:stretch>
                    </p:blipFill>
                    <p:spPr>
                      <a:xfrm>
                        <a:off x="2476500" y="4909820"/>
                        <a:ext cx="2860040" cy="507365"/>
                      </a:xfrm>
                      <a:prstGeom prst="rect">
                        <a:avLst/>
                      </a:prstGeom>
                      <a:noFill/>
                      <a:ln w="38100">
                        <a:noFill/>
                        <a:miter/>
                      </a:ln>
                    </p:spPr>
                  </p:pic>
                </p:oleObj>
              </mc:Fallback>
            </mc:AlternateContent>
          </a:graphicData>
        </a:graphic>
      </p:graphicFrame>
      <p:pic>
        <p:nvPicPr>
          <p:cNvPr id="15" name="图片 14"/>
          <p:cNvPicPr>
            <a:picLocks noChangeAspect="1"/>
          </p:cNvPicPr>
          <p:nvPr/>
        </p:nvPicPr>
        <p:blipFill>
          <a:blip r:embed="rId13"/>
          <a:stretch>
            <a:fillRect/>
          </a:stretch>
        </p:blipFill>
        <p:spPr>
          <a:xfrm>
            <a:off x="6096000" y="4909820"/>
            <a:ext cx="5875020" cy="1877060"/>
          </a:xfrm>
          <a:prstGeom prst="rect">
            <a:avLst/>
          </a:prstGeom>
        </p:spPr>
      </p:pic>
      <p:graphicFrame>
        <p:nvGraphicFramePr>
          <p:cNvPr id="12" name="对象 -2147482603"/>
          <p:cNvGraphicFramePr>
            <a:graphicFrameLocks noChangeAspect="1"/>
          </p:cNvGraphicFramePr>
          <p:nvPr/>
        </p:nvGraphicFramePr>
        <p:xfrm>
          <a:off x="8423275" y="4627880"/>
          <a:ext cx="3036570" cy="695960"/>
        </p:xfrm>
        <a:graphic>
          <a:graphicData uri="http://schemas.openxmlformats.org/presentationml/2006/ole">
            <mc:AlternateContent xmlns:mc="http://schemas.openxmlformats.org/markup-compatibility/2006">
              <mc:Choice xmlns:v="urn:schemas-microsoft-com:vml" Requires="v">
                <p:oleObj r:id="rId14" imgW="1829435" imgH="415290" progId="Equation.AxMath">
                  <p:embed/>
                </p:oleObj>
              </mc:Choice>
              <mc:Fallback>
                <p:oleObj r:id="rId14" imgW="1829435" imgH="415290" progId="Equation.AxMath">
                  <p:embed/>
                  <p:pic>
                    <p:nvPicPr>
                      <p:cNvPr id="0" name="图片 11"/>
                      <p:cNvPicPr/>
                      <p:nvPr/>
                    </p:nvPicPr>
                    <p:blipFill>
                      <a:blip r:embed="rId15"/>
                      <a:stretch>
                        <a:fillRect/>
                      </a:stretch>
                    </p:blipFill>
                    <p:spPr>
                      <a:xfrm>
                        <a:off x="8423275" y="4627880"/>
                        <a:ext cx="3036570" cy="695960"/>
                      </a:xfrm>
                      <a:prstGeom prst="rect">
                        <a:avLst/>
                      </a:prstGeom>
                      <a:noFill/>
                      <a:ln w="38100">
                        <a:noFill/>
                        <a:miter/>
                      </a:ln>
                    </p:spPr>
                  </p:pic>
                </p:oleObj>
              </mc:Fallback>
            </mc:AlternateContent>
          </a:graphicData>
        </a:graphic>
      </p:graphicFrame>
      <p:cxnSp>
        <p:nvCxnSpPr>
          <p:cNvPr id="17" name="直接连接符 16"/>
          <p:cNvCxnSpPr/>
          <p:nvPr/>
        </p:nvCxnSpPr>
        <p:spPr>
          <a:xfrm>
            <a:off x="234950" y="3734435"/>
            <a:ext cx="11717655" cy="0"/>
          </a:xfrm>
          <a:prstGeom prst="line">
            <a:avLst/>
          </a:prstGeom>
          <a:ln w="19050" cmpd="sng">
            <a:solidFill>
              <a:schemeClr val="accent1">
                <a:shade val="50000"/>
              </a:schemeClr>
            </a:solidFill>
            <a:prstDash val="dash"/>
          </a:ln>
        </p:spPr>
        <p:style>
          <a:lnRef idx="2">
            <a:schemeClr val="accent1"/>
          </a:lnRef>
          <a:fillRef idx="0">
            <a:srgbClr val="FFFFFF"/>
          </a:fillRef>
          <a:effectRef idx="0">
            <a:srgbClr val="FFFFFF"/>
          </a:effectRef>
          <a:fontRef idx="minor">
            <a:schemeClr val="tx1"/>
          </a:fontRef>
        </p:style>
      </p:cxnSp>
      <p:grpSp>
        <p:nvGrpSpPr>
          <p:cNvPr id="10" name="组合 9">
            <a:extLst>
              <a:ext uri="{FF2B5EF4-FFF2-40B4-BE49-F238E27FC236}">
                <a16:creationId xmlns:a16="http://schemas.microsoft.com/office/drawing/2014/main" id="{7B29A5F0-C29B-F576-5CA5-7DBA234F35D3}"/>
              </a:ext>
            </a:extLst>
          </p:cNvPr>
          <p:cNvGrpSpPr/>
          <p:nvPr/>
        </p:nvGrpSpPr>
        <p:grpSpPr>
          <a:xfrm>
            <a:off x="9114765" y="178933"/>
            <a:ext cx="2879308" cy="743473"/>
            <a:chOff x="825667" y="458497"/>
            <a:chExt cx="4856203" cy="1253932"/>
          </a:xfrm>
        </p:grpSpPr>
        <p:pic>
          <p:nvPicPr>
            <p:cNvPr id="16" name="图片 15">
              <a:extLst>
                <a:ext uri="{FF2B5EF4-FFF2-40B4-BE49-F238E27FC236}">
                  <a16:creationId xmlns:a16="http://schemas.microsoft.com/office/drawing/2014/main" id="{59034FA6-7FF5-3AD5-9560-3F85A66071EF}"/>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p:blipFill>
          <p:spPr>
            <a:xfrm>
              <a:off x="825667" y="458497"/>
              <a:ext cx="1253932" cy="1253932"/>
            </a:xfrm>
            <a:prstGeom prst="rect">
              <a:avLst/>
            </a:prstGeom>
          </p:spPr>
        </p:pic>
        <p:pic>
          <p:nvPicPr>
            <p:cNvPr id="18" name="图片 17">
              <a:extLst>
                <a:ext uri="{FF2B5EF4-FFF2-40B4-BE49-F238E27FC236}">
                  <a16:creationId xmlns:a16="http://schemas.microsoft.com/office/drawing/2014/main" id="{3720474D-A7A0-A69B-CE8B-D59E4EFC8ABF}"/>
                </a:ext>
              </a:extLst>
            </p:cNvPr>
            <p:cNvPicPr>
              <a:picLocks noChangeAspect="1"/>
            </p:cNvPicPr>
            <p:nvPr/>
          </p:nvPicPr>
          <p:blipFill>
            <a:blip r:embed="rId17" cstate="print">
              <a:extLst>
                <a:ext uri="{28A0092B-C50C-407E-A947-70E740481C1C}">
                  <a14:useLocalDpi xmlns:a14="http://schemas.microsoft.com/office/drawing/2010/main" val="0"/>
                </a:ext>
              </a:extLst>
            </a:blip>
            <a:srcRect/>
            <a:stretch/>
          </p:blipFill>
          <p:spPr>
            <a:xfrm>
              <a:off x="2006780" y="606338"/>
              <a:ext cx="3642029" cy="596779"/>
            </a:xfrm>
            <a:prstGeom prst="rect">
              <a:avLst/>
            </a:prstGeom>
          </p:spPr>
        </p:pic>
        <p:sp>
          <p:nvSpPr>
            <p:cNvPr id="19" name="矩形 18">
              <a:extLst>
                <a:ext uri="{FF2B5EF4-FFF2-40B4-BE49-F238E27FC236}">
                  <a16:creationId xmlns:a16="http://schemas.microsoft.com/office/drawing/2014/main" id="{CBB9EBA0-1406-51B4-FEAD-375C55C55331}"/>
                </a:ext>
              </a:extLst>
            </p:cNvPr>
            <p:cNvSpPr/>
            <p:nvPr/>
          </p:nvSpPr>
          <p:spPr>
            <a:xfrm>
              <a:off x="2085463" y="1172848"/>
              <a:ext cx="3596407" cy="363365"/>
            </a:xfrm>
            <a:prstGeom prst="rect">
              <a:avLst/>
            </a:prstGeom>
          </p:spPr>
          <p:txBody>
            <a:bodyPr wrap="square">
              <a:spAutoFit/>
            </a:bodyPr>
            <a:lstStyle/>
            <a:p>
              <a:pPr lvl="0" algn="dist">
                <a:defRPr/>
              </a:pPr>
              <a:r>
                <a:rPr lang="en-US" altLang="zh-CN" sz="800" b="1" dirty="0">
                  <a:solidFill>
                    <a:prstClr val="black"/>
                  </a:solidFill>
                </a:rPr>
                <a:t>BEIHANG UNIVERSITY</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6474889"/>
            <a:ext cx="12192000" cy="383111"/>
          </a:xfrm>
          <a:prstGeom prst="rect">
            <a:avLst/>
          </a:prstGeom>
          <a:solidFill>
            <a:srgbClr val="1E4D8A">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0" y="1227076"/>
            <a:ext cx="12192000" cy="2849361"/>
            <a:chOff x="0" y="1227076"/>
            <a:chExt cx="12192000" cy="2849361"/>
          </a:xfrm>
        </p:grpSpPr>
        <p:grpSp>
          <p:nvGrpSpPr>
            <p:cNvPr id="39" name="组合 38"/>
            <p:cNvGrpSpPr/>
            <p:nvPr/>
          </p:nvGrpSpPr>
          <p:grpSpPr>
            <a:xfrm>
              <a:off x="1028700" y="2395138"/>
              <a:ext cx="10134600" cy="1681299"/>
              <a:chOff x="1028700" y="2410415"/>
              <a:chExt cx="10134600" cy="1681299"/>
            </a:xfrm>
          </p:grpSpPr>
          <p:sp>
            <p:nvSpPr>
              <p:cNvPr id="25" name="文本框 24"/>
              <p:cNvSpPr txBox="1"/>
              <p:nvPr/>
            </p:nvSpPr>
            <p:spPr>
              <a:xfrm>
                <a:off x="1028700" y="2410415"/>
                <a:ext cx="10134600" cy="1014730"/>
              </a:xfrm>
              <a:prstGeom prst="rect">
                <a:avLst/>
              </a:prstGeom>
              <a:noFill/>
            </p:spPr>
            <p:txBody>
              <a:bodyPr wrap="square">
                <a:spAutoFit/>
              </a:bodyPr>
              <a:lstStyle/>
              <a:p>
                <a:pPr algn="ctr"/>
                <a:r>
                  <a:rPr lang="zh-CN" altLang="en-US" sz="6000" dirty="0">
                    <a:solidFill>
                      <a:srgbClr val="1E4D8A"/>
                    </a:solidFill>
                    <a:latin typeface="汉仪旗黑X1-95W" panose="00020600040101010101" pitchFamily="18" charset="-122"/>
                    <a:ea typeface="汉仪旗黑X1-95W" panose="00020600040101010101" pitchFamily="18" charset="-122"/>
                    <a:cs typeface="阿里巴巴普惠体 B" panose="00020600040101010101" pitchFamily="18" charset="-122"/>
                    <a:sym typeface="汉仪旗黑X1-75W" panose="00020600040101010101" pitchFamily="18" charset="-122"/>
                  </a:rPr>
                  <a:t>研究方法与过程</a:t>
                </a:r>
              </a:p>
            </p:txBody>
          </p:sp>
          <p:sp>
            <p:nvSpPr>
              <p:cNvPr id="27" name="文本框 26"/>
              <p:cNvSpPr txBox="1"/>
              <p:nvPr/>
            </p:nvSpPr>
            <p:spPr>
              <a:xfrm>
                <a:off x="3996690" y="3414985"/>
                <a:ext cx="4198620" cy="460375"/>
              </a:xfrm>
              <a:prstGeom prst="rect">
                <a:avLst/>
              </a:prstGeom>
              <a:noFill/>
            </p:spPr>
            <p:txBody>
              <a:bodyPr wrap="square">
                <a:spAutoFit/>
              </a:bodyPr>
              <a:lstStyle/>
              <a:p>
                <a:pPr algn="ctr"/>
                <a:r>
                  <a:rPr lang="en-US" altLang="zh-CN" sz="2400" dirty="0">
                    <a:latin typeface="Arial" panose="020B0604020202020204" pitchFamily="34" charset="0"/>
                    <a:ea typeface="汉仪旗黑X1-55W" panose="00020600040101010101" pitchFamily="18" charset="-122"/>
                    <a:cs typeface="Arial" panose="020B0604020202020204" pitchFamily="34" charset="0"/>
                    <a:sym typeface="汉仪旗黑X1-55W" panose="00020600040101010101" pitchFamily="18" charset="-122"/>
                  </a:rPr>
                  <a:t>Research Methods</a:t>
                </a:r>
              </a:p>
            </p:txBody>
          </p:sp>
          <p:cxnSp>
            <p:nvCxnSpPr>
              <p:cNvPr id="30" name="直接连接符 29"/>
              <p:cNvCxnSpPr/>
              <p:nvPr/>
            </p:nvCxnSpPr>
            <p:spPr>
              <a:xfrm>
                <a:off x="2614326" y="4091714"/>
                <a:ext cx="6963348" cy="0"/>
              </a:xfrm>
              <a:prstGeom prst="line">
                <a:avLst/>
              </a:prstGeom>
              <a:ln w="15875">
                <a:solidFill>
                  <a:srgbClr val="1E4D8A"/>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0" y="1227076"/>
              <a:ext cx="12192000" cy="654935"/>
              <a:chOff x="0" y="5650615"/>
              <a:chExt cx="12192000" cy="654935"/>
            </a:xfrm>
          </p:grpSpPr>
          <p:sp>
            <p:nvSpPr>
              <p:cNvPr id="19" name="矩形 18"/>
              <p:cNvSpPr/>
              <p:nvPr/>
            </p:nvSpPr>
            <p:spPr>
              <a:xfrm>
                <a:off x="0" y="5881259"/>
                <a:ext cx="12192000" cy="193646"/>
              </a:xfrm>
              <a:prstGeom prst="rect">
                <a:avLst/>
              </a:prstGeom>
              <a:solidFill>
                <a:srgbClr val="1E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圆角 35"/>
              <p:cNvSpPr/>
              <p:nvPr/>
            </p:nvSpPr>
            <p:spPr>
              <a:xfrm>
                <a:off x="4648200" y="5650615"/>
                <a:ext cx="2895600" cy="654935"/>
              </a:xfrm>
              <a:prstGeom prst="roundRect">
                <a:avLst>
                  <a:gd name="adj" fmla="val 50000"/>
                </a:avLst>
              </a:prstGeom>
              <a:solidFill>
                <a:srgbClr val="1E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4648200" y="5716472"/>
                <a:ext cx="2895600" cy="521970"/>
              </a:xfrm>
              <a:prstGeom prst="rect">
                <a:avLst/>
              </a:prstGeom>
              <a:noFill/>
            </p:spPr>
            <p:txBody>
              <a:bodyPr wrap="square">
                <a:spAutoFit/>
              </a:bodyPr>
              <a:lstStyle/>
              <a:p>
                <a:pPr algn="ctr"/>
                <a:r>
                  <a:rPr lang="en-US" altLang="zh-CN" sz="2800" dirty="0">
                    <a:solidFill>
                      <a:schemeClr val="bg1"/>
                    </a:solidFill>
                    <a:latin typeface="Arial Black" panose="020B0A04020102020204" charset="0"/>
                    <a:ea typeface="汉仪旗黑X1-85W" panose="00020600040101010101" pitchFamily="18" charset="-122"/>
                    <a:cs typeface="Arial Black" panose="020B0A04020102020204" charset="0"/>
                    <a:sym typeface="汉仪旗黑X1-75W" panose="00020600040101010101" pitchFamily="18" charset="-122"/>
                  </a:rPr>
                  <a:t>Part 02</a:t>
                </a:r>
                <a:endParaRPr lang="zh-CN" altLang="en-US" sz="2800" dirty="0">
                  <a:solidFill>
                    <a:schemeClr val="bg1"/>
                  </a:solidFill>
                  <a:latin typeface="Arial Black" panose="020B0A04020102020204" charset="0"/>
                  <a:ea typeface="汉仪旗黑X1-85W" panose="00020600040101010101" pitchFamily="18" charset="-122"/>
                  <a:cs typeface="Arial Black" panose="020B0A04020102020204" charset="0"/>
                  <a:sym typeface="汉仪旗黑X1-75W" panose="00020600040101010101" pitchFamily="18" charset="-122"/>
                </a:endParaRPr>
              </a:p>
            </p:txBody>
          </p:sp>
        </p:grpSp>
      </p:grpSp>
      <p:sp>
        <p:nvSpPr>
          <p:cNvPr id="4" name="文本框 3"/>
          <p:cNvSpPr txBox="1"/>
          <p:nvPr/>
        </p:nvSpPr>
        <p:spPr>
          <a:xfrm>
            <a:off x="5053965" y="4403090"/>
            <a:ext cx="2083435" cy="1482714"/>
          </a:xfrm>
          <a:prstGeom prst="rect">
            <a:avLst/>
          </a:prstGeom>
          <a:noFill/>
        </p:spPr>
        <p:txBody>
          <a:bodyPr wrap="square" rtlCol="0">
            <a:spAutoFit/>
          </a:bodyPr>
          <a:lstStyle/>
          <a:p>
            <a:pPr marL="285750" indent="-285750">
              <a:lnSpc>
                <a:spcPct val="130000"/>
              </a:lnSpc>
              <a:buFont typeface="Wingdings" panose="05000000000000000000" charset="0"/>
              <a:buChar char="l"/>
            </a:pPr>
            <a:r>
              <a:rPr lang="en-US" altLang="zh-CN" sz="2400" dirty="0">
                <a:solidFill>
                  <a:srgbClr val="1E4D8A"/>
                </a:solidFill>
              </a:rPr>
              <a:t>MS-TCN++</a:t>
            </a:r>
          </a:p>
          <a:p>
            <a:pPr marL="285750" indent="-285750">
              <a:lnSpc>
                <a:spcPct val="130000"/>
              </a:lnSpc>
              <a:buFont typeface="Wingdings" panose="05000000000000000000" charset="0"/>
              <a:buChar char="l"/>
            </a:pPr>
            <a:r>
              <a:rPr lang="en-US" altLang="zh-CN" sz="2400" dirty="0">
                <a:solidFill>
                  <a:srgbClr val="1E4D8A"/>
                </a:solidFill>
              </a:rPr>
              <a:t>ASRF-TCN</a:t>
            </a:r>
          </a:p>
          <a:p>
            <a:pPr marL="285750" indent="-285750">
              <a:lnSpc>
                <a:spcPct val="130000"/>
              </a:lnSpc>
              <a:buFont typeface="Wingdings" panose="05000000000000000000" charset="0"/>
              <a:buChar char="l"/>
            </a:pPr>
            <a:endParaRPr lang="en-US" altLang="zh-CN" sz="2400" dirty="0">
              <a:solidFill>
                <a:srgbClr val="1E4D8A"/>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10&quot;:[3644795,21600472,3632997,3633135]}"/>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408.5,&quot;left&quot;:25.95,&quot;top&quot;:89.7,&quot;width&quot;:884.6}"/>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408.5,&quot;left&quot;:25.95,&quot;top&quot;:89.7,&quot;width&quot;:884.6}"/>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408.5,&quot;left&quot;:25.95,&quot;top&quot;:89.7,&quot;width&quot;:884.6}"/>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408.5,&quot;left&quot;:25.95,&quot;top&quot;:89.7,&quot;width&quot;:884.6}"/>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252.4,&quot;left&quot;:25.95,&quot;top&quot;:97.1,&quot;width&quot;:884.6}"/>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TABLE_ENDDRAG_ORIGIN_RECT" val="686*223"/>
  <p:tag name="TABLE_ENDDRAG_RECT" val="164*61*686*223"/>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1455</Words>
  <Application>Microsoft Office PowerPoint</Application>
  <PresentationFormat>宽屏</PresentationFormat>
  <Paragraphs>299</Paragraphs>
  <Slides>29</Slides>
  <Notes>17</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29</vt:i4>
      </vt:variant>
    </vt:vector>
  </HeadingPairs>
  <TitlesOfParts>
    <vt:vector size="41" baseType="lpstr">
      <vt:lpstr>-apple-system</vt:lpstr>
      <vt:lpstr>等线</vt:lpstr>
      <vt:lpstr>汉仪旗黑X1-55W</vt:lpstr>
      <vt:lpstr>汉仪旗黑X1-75W</vt:lpstr>
      <vt:lpstr>汉仪旗黑X1-95W</vt:lpstr>
      <vt:lpstr>微软雅黑</vt:lpstr>
      <vt:lpstr>Arial</vt:lpstr>
      <vt:lpstr>Arial Black</vt:lpstr>
      <vt:lpstr>Wingdings</vt:lpstr>
      <vt:lpstr>WPS</vt:lpstr>
      <vt:lpstr>Equation.AxMath</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Peilin</dc:creator>
  <cp:lastModifiedBy>沛林 冯</cp:lastModifiedBy>
  <cp:revision>202</cp:revision>
  <dcterms:created xsi:type="dcterms:W3CDTF">2019-06-19T02:08:00Z</dcterms:created>
  <dcterms:modified xsi:type="dcterms:W3CDTF">2024-11-26T02:18:53Z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2052-12.1.0.18912</vt:lpwstr>
  </property>
  <property fmtid="{D5CDD505-2E9C-101B-9397-08002B2CF9AE}" pid="3" name="ICV">
    <vt:lpwstr>DB6F31C8CD8F4E8CB07004E733437B5B_12</vt:lpwstr>
  </property>
</Properties>
</file>